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283"/>
    <a:srgbClr val="78A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-437" y="-8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549111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0218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© 2014 RStudio, Inc. All rights reserved."/>
          <p:cNvSpPr txBox="1"/>
          <p:nvPr/>
        </p:nvSpPr>
        <p:spPr>
          <a:xfrm>
            <a:off x="17889140" y="13259792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ts val="3600"/>
              </a:lnSpc>
              <a:defRPr sz="14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© 2014 RStudio, Inc. All rights reserved.</a:t>
            </a:r>
          </a:p>
        </p:txBody>
      </p:sp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4833937" y="1250156"/>
            <a:ext cx="14716126" cy="153590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ctr" defTabSz="584200">
              <a:defRPr sz="100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4833937" y="3768328"/>
            <a:ext cx="14716126" cy="9215438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1106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551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95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440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84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6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dy Data with"/>
          <p:cNvSpPr txBox="1"/>
          <p:nvPr/>
        </p:nvSpPr>
        <p:spPr>
          <a:xfrm>
            <a:off x="777634" y="105745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idy Data with"/>
          <p:cNvSpPr txBox="1"/>
          <p:nvPr/>
        </p:nvSpPr>
        <p:spPr>
          <a:xfrm>
            <a:off x="777634" y="1149519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5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hyperlink" Target="https://creativecommons.org/licenses/by-sa/4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2"/>
              </a:defRPr>
            </a:lvl1pPr>
          </a:lstStyle>
          <a:p>
            <a:pPr>
              <a:defRPr u="none"/>
            </a:pPr>
            <a:r>
              <a:rPr u="sng">
                <a:hlinkClick r:id="rId22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hyperlink" Target="https://creativecommons.org/licenses/by-sa/4.0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hyperlink" Target="https://creativecommons.org/licenses/by-sa/4.0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idy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graphicFrame>
        <p:nvGraphicFramePr>
          <p:cNvPr id="280" name="Table"/>
          <p:cNvGraphicFramePr/>
          <p:nvPr/>
        </p:nvGraphicFramePr>
        <p:xfrm>
          <a:off x="1345889" y="4013200"/>
          <a:ext cx="8890000" cy="5689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81" name="A data set is tidy iff:…"/>
          <p:cNvSpPr txBox="1"/>
          <p:nvPr/>
        </p:nvSpPr>
        <p:spPr>
          <a:xfrm>
            <a:off x="11092558" y="4218146"/>
            <a:ext cx="12506366" cy="527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data set is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rPr dirty="0"/>
              <a:t> </a:t>
            </a:r>
            <a:r>
              <a:rPr dirty="0" smtClean="0"/>
              <a:t>if:</a:t>
            </a:r>
            <a:endParaRPr dirty="0"/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rPr dirty="0"/>
              <a:t> is in its own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rPr dirty="0"/>
              <a:t> is in its own </a:t>
            </a:r>
            <a:r>
              <a:rPr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rPr dirty="0"/>
              <a:t> is in its own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grpSp>
        <p:nvGrpSpPr>
          <p:cNvPr id="287" name="Group"/>
          <p:cNvGrpSpPr/>
          <p:nvPr/>
        </p:nvGrpSpPr>
        <p:grpSpPr>
          <a:xfrm>
            <a:off x="1223531" y="4872348"/>
            <a:ext cx="9002755" cy="4951758"/>
            <a:chOff x="973047" y="0"/>
            <a:chExt cx="9002753" cy="4951757"/>
          </a:xfrm>
        </p:grpSpPr>
        <p:sp>
          <p:nvSpPr>
            <p:cNvPr id="282" name="Rectangle"/>
            <p:cNvSpPr/>
            <p:nvPr/>
          </p:nvSpPr>
          <p:spPr>
            <a:xfrm>
              <a:off x="973047" y="0"/>
              <a:ext cx="9002754" cy="49517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2221180" y="131314"/>
              <a:ext cx="1" cy="4692265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 flipV="1">
              <a:off x="6307082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 flipV="1">
              <a:off x="8616203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 flipV="1">
              <a:off x="4431886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1333561" y="4848605"/>
            <a:ext cx="8914656" cy="4863094"/>
            <a:chOff x="0" y="0"/>
            <a:chExt cx="8914655" cy="4863093"/>
          </a:xfrm>
        </p:grpSpPr>
        <p:sp>
          <p:nvSpPr>
            <p:cNvPr id="288" name="Rectangle"/>
            <p:cNvSpPr/>
            <p:nvPr/>
          </p:nvSpPr>
          <p:spPr>
            <a:xfrm>
              <a:off x="0" y="0"/>
              <a:ext cx="8914656" cy="48630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259153" y="530837"/>
              <a:ext cx="8352669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261412" y="1291120"/>
              <a:ext cx="835041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263672" y="2051404"/>
              <a:ext cx="834815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265932" y="2811688"/>
              <a:ext cx="834589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268191" y="3571971"/>
              <a:ext cx="8343631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270451" y="4332256"/>
              <a:ext cx="83413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1" build="p" bldLvl="5" animBg="1" advAuto="0"/>
      <p:bldP spid="287" grpId="2" animBg="1" advAuto="0"/>
      <p:bldP spid="287" grpId="4" animBg="1" advAuto="0"/>
      <p:bldP spid="295" grpId="3" animBg="1" advAuto="0"/>
      <p:bldP spid="295" grpId="5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replace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replace_na()</a:t>
            </a:r>
          </a:p>
        </p:txBody>
      </p:sp>
      <p:sp>
        <p:nvSpPr>
          <p:cNvPr id="972" name="Replace NA’s by column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Replace NA’s by column.</a:t>
            </a:r>
          </a:p>
        </p:txBody>
      </p:sp>
      <p:sp>
        <p:nvSpPr>
          <p:cNvPr id="97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4" name="replace_na(x, replace = list(x2 = 2)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replace = list(x2 =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xmlns="" id="{FCB22A29-1443-48E3-BE53-8BD3642412EC}"/>
              </a:ext>
            </a:extLst>
          </p:cNvPr>
          <p:cNvSpPr/>
          <p:nvPr/>
        </p:nvSpPr>
        <p:spPr>
          <a:xfrm>
            <a:off x="4230348" y="7376710"/>
            <a:ext cx="4659923" cy="1794107"/>
          </a:xfrm>
          <a:prstGeom prst="wedgeRoundRectCallout">
            <a:avLst>
              <a:gd name="adj1" fmla="val 23531"/>
              <a:gd name="adj2" fmla="val -145799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transform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xmlns="" id="{9EDED30B-A34C-4A59-8FF6-1C2397C9227D}"/>
              </a:ext>
            </a:extLst>
          </p:cNvPr>
          <p:cNvSpPr/>
          <p:nvPr/>
        </p:nvSpPr>
        <p:spPr>
          <a:xfrm>
            <a:off x="9681352" y="7313845"/>
            <a:ext cx="6267894" cy="3101699"/>
          </a:xfrm>
          <a:prstGeom prst="wedgeRoundRectCallout">
            <a:avLst>
              <a:gd name="adj1" fmla="val -7196"/>
              <a:gd name="adj2" fmla="val -99643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A named list of column names paired with values to replace NA’s with.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roup"/>
          <p:cNvGrpSpPr/>
          <p:nvPr/>
        </p:nvGrpSpPr>
        <p:grpSpPr>
          <a:xfrm>
            <a:off x="6819714" y="5570203"/>
            <a:ext cx="9623896" cy="7573217"/>
            <a:chOff x="205584" y="0"/>
            <a:chExt cx="9623894" cy="7573216"/>
          </a:xfrm>
        </p:grpSpPr>
        <p:graphicFrame>
          <p:nvGraphicFramePr>
            <p:cNvPr id="978" name="Table"/>
            <p:cNvGraphicFramePr/>
            <p:nvPr/>
          </p:nvGraphicFramePr>
          <p:xfrm>
            <a:off x="205584" y="1914305"/>
            <a:ext cx="3701453" cy="565891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850727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1850727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79" name="Table"/>
            <p:cNvGraphicFramePr/>
            <p:nvPr/>
          </p:nvGraphicFramePr>
          <p:xfrm>
            <a:off x="6278599" y="1914305"/>
            <a:ext cx="3550879" cy="565891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44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177544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980" name="x"/>
            <p:cNvSpPr txBox="1"/>
            <p:nvPr/>
          </p:nvSpPr>
          <p:spPr>
            <a:xfrm>
              <a:off x="1192028" y="0"/>
              <a:ext cx="1444618" cy="2219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81" name="Line"/>
            <p:cNvSpPr/>
            <p:nvPr/>
          </p:nvSpPr>
          <p:spPr>
            <a:xfrm flipV="1">
              <a:off x="4027232" y="3756504"/>
              <a:ext cx="1849488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98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84" name="replace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replace_na()</a:t>
            </a:r>
          </a:p>
        </p:txBody>
      </p:sp>
      <p:sp>
        <p:nvSpPr>
          <p:cNvPr id="985" name="Replace NA’s by column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Replace NA’s by column.</a:t>
            </a:r>
          </a:p>
        </p:txBody>
      </p:sp>
      <p:sp>
        <p:nvSpPr>
          <p:cNvPr id="98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7" name="replace_na(x, replace = list(x2 = 2)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replace = list(x2 =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88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91" name="drop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drop_na()</a:t>
            </a:r>
          </a:p>
        </p:txBody>
      </p:sp>
      <p:sp>
        <p:nvSpPr>
          <p:cNvPr id="992" name="Drops rows that contain NA’s in the specified column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Drops rows that contain NA’s in the specified columns.</a:t>
            </a:r>
          </a:p>
        </p:txBody>
      </p:sp>
      <p:sp>
        <p:nvSpPr>
          <p:cNvPr id="99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4" name="drop_na(x, x2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xmlns="" id="{465EC43E-BB94-4A4C-907B-92C163D0BBF7}"/>
              </a:ext>
            </a:extLst>
          </p:cNvPr>
          <p:cNvSpPr/>
          <p:nvPr/>
        </p:nvSpPr>
        <p:spPr>
          <a:xfrm>
            <a:off x="3157687" y="7348629"/>
            <a:ext cx="4659923" cy="1794107"/>
          </a:xfrm>
          <a:prstGeom prst="wedgeRoundRectCallout">
            <a:avLst>
              <a:gd name="adj1" fmla="val 23105"/>
              <a:gd name="adj2" fmla="val -14136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transform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xmlns="" id="{524C5125-B280-47F5-9041-533D8AFE8A5C}"/>
              </a:ext>
            </a:extLst>
          </p:cNvPr>
          <p:cNvSpPr/>
          <p:nvPr/>
        </p:nvSpPr>
        <p:spPr>
          <a:xfrm>
            <a:off x="8221248" y="7356487"/>
            <a:ext cx="6267894" cy="1630658"/>
          </a:xfrm>
          <a:prstGeom prst="wedgeRoundRectCallout">
            <a:avLst>
              <a:gd name="adj1" fmla="val -54450"/>
              <a:gd name="adj2" fmla="val -149612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column(s) to screen for NA’s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"/>
          <p:cNvGrpSpPr/>
          <p:nvPr/>
        </p:nvGrpSpPr>
        <p:grpSpPr>
          <a:xfrm>
            <a:off x="6726706" y="5523874"/>
            <a:ext cx="9867522" cy="7618269"/>
            <a:chOff x="206510" y="0"/>
            <a:chExt cx="9867521" cy="7618268"/>
          </a:xfrm>
        </p:grpSpPr>
        <p:graphicFrame>
          <p:nvGraphicFramePr>
            <p:cNvPr id="998" name="Table"/>
            <p:cNvGraphicFramePr/>
            <p:nvPr/>
          </p:nvGraphicFramePr>
          <p:xfrm>
            <a:off x="206510" y="1943463"/>
            <a:ext cx="3557690" cy="567480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8845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1778845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99" name="Table"/>
            <p:cNvGraphicFramePr/>
            <p:nvPr/>
          </p:nvGraphicFramePr>
          <p:xfrm>
            <a:off x="6516341" y="1943463"/>
            <a:ext cx="3557690" cy="291179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8845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1778845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</a:tbl>
            </a:graphicData>
          </a:graphic>
        </p:graphicFrame>
        <p:sp>
          <p:nvSpPr>
            <p:cNvPr id="1000" name="Line"/>
            <p:cNvSpPr/>
            <p:nvPr/>
          </p:nvSpPr>
          <p:spPr>
            <a:xfrm flipV="1">
              <a:off x="4148963" y="3742323"/>
              <a:ext cx="1857816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1" name="x"/>
            <p:cNvSpPr txBox="1"/>
            <p:nvPr/>
          </p:nvSpPr>
          <p:spPr>
            <a:xfrm>
              <a:off x="1197395" y="0"/>
              <a:ext cx="1451123" cy="2229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</p:grpSp>
      <p:pic>
        <p:nvPicPr>
          <p:cNvPr id="100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drop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drop_na()</a:t>
            </a:r>
          </a:p>
        </p:txBody>
      </p:sp>
      <p:sp>
        <p:nvSpPr>
          <p:cNvPr id="1005" name="Drops rows that contain NA’s in the specified column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Drops rows that contain NA’s in the specified columns.</a:t>
            </a:r>
          </a:p>
        </p:txBody>
      </p:sp>
      <p:sp>
        <p:nvSpPr>
          <p:cNvPr id="100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7" name="drop_na(x, x2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08" name="x"/>
          <p:cNvSpPr txBox="1"/>
          <p:nvPr/>
        </p:nvSpPr>
        <p:spPr>
          <a:xfrm>
            <a:off x="8225012" y="6244629"/>
            <a:ext cx="518336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Screen Shot 2016-12-30 at 1.19.29 PM.png" descr="Screen Shot 2016-12-30 at 1.19.29 PM.png"/>
          <p:cNvPicPr>
            <a:picLocks noChangeAspect="1"/>
          </p:cNvPicPr>
          <p:nvPr/>
        </p:nvPicPr>
        <p:blipFill rotWithShape="1">
          <a:blip r:embed="rId2">
            <a:extLst/>
          </a:blip>
          <a:srcRect b="23012"/>
          <a:stretch/>
        </p:blipFill>
        <p:spPr>
          <a:xfrm>
            <a:off x="1052595" y="6650015"/>
            <a:ext cx="13812359" cy="7065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1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Rectangle"/>
          <p:cNvSpPr/>
          <p:nvPr/>
        </p:nvSpPr>
        <p:spPr>
          <a:xfrm>
            <a:off x="1127160" y="469066"/>
            <a:ext cx="22091221" cy="54055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3" name="who %&gt;%…"/>
          <p:cNvSpPr txBox="1"/>
          <p:nvPr/>
        </p:nvSpPr>
        <p:spPr>
          <a:xfrm>
            <a:off x="1421207" y="686643"/>
            <a:ext cx="21841984" cy="516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gather("codes", "n", 5:60)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separate(codes, c("new", "type",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"_")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select(-new, -iso2, -iso3)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c("sex", "age"),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Recap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</a:t>
            </a:r>
          </a:p>
        </p:txBody>
      </p:sp>
      <p:sp>
        <p:nvSpPr>
          <p:cNvPr id="1022" name="Group"/>
          <p:cNvSpPr txBox="1"/>
          <p:nvPr/>
        </p:nvSpPr>
        <p:spPr>
          <a:xfrm>
            <a:off x="4681056" y="5868585"/>
            <a:ext cx="17898013" cy="12918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Move column names into values with </a:t>
            </a:r>
            <a:r>
              <a:rPr b="1" dirty="0">
                <a:solidFill>
                  <a:srgbClr val="91B473"/>
                </a:solidFill>
              </a:rPr>
              <a:t>gather()</a:t>
            </a:r>
          </a:p>
        </p:txBody>
      </p:sp>
      <p:sp>
        <p:nvSpPr>
          <p:cNvPr id="1031" name="Group"/>
          <p:cNvSpPr txBox="1"/>
          <p:nvPr/>
        </p:nvSpPr>
        <p:spPr>
          <a:xfrm>
            <a:off x="4681055" y="8170826"/>
            <a:ext cx="15021888" cy="22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Split a column with </a:t>
            </a:r>
            <a:r>
              <a:rPr b="1" dirty="0">
                <a:solidFill>
                  <a:srgbClr val="78AAD6"/>
                </a:solidFill>
              </a:rPr>
              <a:t>separate() </a:t>
            </a:r>
            <a:r>
              <a:rPr dirty="0"/>
              <a:t>or </a:t>
            </a:r>
            <a:r>
              <a:rPr b="1" dirty="0" err="1">
                <a:solidFill>
                  <a:srgbClr val="78AAD6"/>
                </a:solidFill>
              </a:rPr>
              <a:t>separate_rows</a:t>
            </a:r>
            <a:r>
              <a:rPr b="1" dirty="0">
                <a:solidFill>
                  <a:srgbClr val="78AAD6"/>
                </a:solidFill>
              </a:rPr>
              <a:t>()</a:t>
            </a:r>
          </a:p>
        </p:txBody>
      </p:sp>
      <p:sp>
        <p:nvSpPr>
          <p:cNvPr id="1039" name="Unite columns with unite()"/>
          <p:cNvSpPr txBox="1"/>
          <p:nvPr/>
        </p:nvSpPr>
        <p:spPr>
          <a:xfrm>
            <a:off x="4681055" y="11011837"/>
            <a:ext cx="8978897" cy="1601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Unite columns with </a:t>
            </a:r>
            <a:r>
              <a:rPr b="1" dirty="0">
                <a:solidFill>
                  <a:srgbClr val="78AAD6"/>
                </a:solidFill>
              </a:rPr>
              <a:t>unite()</a:t>
            </a:r>
          </a:p>
        </p:txBody>
      </p:sp>
      <p:sp>
        <p:nvSpPr>
          <p:cNvPr id="1029" name="Group"/>
          <p:cNvSpPr txBox="1"/>
          <p:nvPr/>
        </p:nvSpPr>
        <p:spPr>
          <a:xfrm>
            <a:off x="4681056" y="3689768"/>
            <a:ext cx="15021887" cy="1169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Move values into column names with </a:t>
            </a:r>
            <a:r>
              <a:rPr b="1" dirty="0">
                <a:solidFill>
                  <a:srgbClr val="91B473"/>
                </a:solidFill>
              </a:rPr>
              <a:t>spread()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D6EE670-1209-49F0-B19D-64039EA5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2" y="3689768"/>
            <a:ext cx="3342591" cy="872127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2" grpId="0"/>
      <p:bldP spid="1031" grpId="0"/>
      <p:bldP spid="1039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shaping…"/>
          <p:cNvSpPr txBox="1">
            <a:spLocks noGrp="1"/>
          </p:cNvSpPr>
          <p:nvPr>
            <p:ph type="title"/>
          </p:nvPr>
        </p:nvSpPr>
        <p:spPr>
          <a:xfrm>
            <a:off x="831199" y="3398474"/>
            <a:ext cx="22721602" cy="6919052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Reshaping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Final Exam</a:t>
            </a:r>
          </a:p>
        </p:txBody>
      </p:sp>
      <p:pic>
        <p:nvPicPr>
          <p:cNvPr id="105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055" name="pdf=girls-boys.pdf" descr="pdf=girls-boys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59569" y="2122264"/>
            <a:ext cx="16664862" cy="1120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Number of children by year and gender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55675">
              <a:defRPr sz="78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Number of children by year and gender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Rectangle"/>
          <p:cNvSpPr/>
          <p:nvPr/>
        </p:nvSpPr>
        <p:spPr>
          <a:xfrm>
            <a:off x="1326779" y="2181244"/>
            <a:ext cx="20493110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61" name="babynames %&gt;%…"/>
          <p:cNvSpPr txBox="1"/>
          <p:nvPr/>
        </p:nvSpPr>
        <p:spPr>
          <a:xfrm>
            <a:off x="1810873" y="2398821"/>
            <a:ext cx="20053826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 = sum(n))</a:t>
            </a:r>
          </a:p>
        </p:txBody>
      </p:sp>
      <p:sp>
        <p:nvSpPr>
          <p:cNvPr id="1062" name="Can we calculate the ratio of boys to girls?"/>
          <p:cNvSpPr txBox="1"/>
          <p:nvPr/>
        </p:nvSpPr>
        <p:spPr>
          <a:xfrm>
            <a:off x="2725271" y="-37803"/>
            <a:ext cx="176509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Can we calculate the ratio of boys to girls?</a:t>
            </a:r>
          </a:p>
        </p:txBody>
      </p:sp>
      <p:sp>
        <p:nvSpPr>
          <p:cNvPr id="1063" name="year   sex      n…"/>
          <p:cNvSpPr txBox="1"/>
          <p:nvPr/>
        </p:nvSpPr>
        <p:spPr>
          <a:xfrm>
            <a:off x="1326779" y="5781369"/>
            <a:ext cx="20537920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1883     F 112321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Rectangle"/>
          <p:cNvSpPr/>
          <p:nvPr/>
        </p:nvSpPr>
        <p:spPr>
          <a:xfrm>
            <a:off x="7437257" y="9706976"/>
            <a:ext cx="9509486" cy="36206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9" name="table1$country…"/>
          <p:cNvSpPr txBox="1"/>
          <p:nvPr/>
        </p:nvSpPr>
        <p:spPr>
          <a:xfrm>
            <a:off x="7633657" y="9967624"/>
            <a:ext cx="9116686" cy="30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table1$country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table1$year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table1$cases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table1$population</a:t>
            </a:r>
          </a:p>
        </p:txBody>
      </p:sp>
      <p:pic>
        <p:nvPicPr>
          <p:cNvPr id="300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3">
            <a:extLst/>
          </a:blip>
          <a:srcRect r="858"/>
          <a:stretch>
            <a:fillRect/>
          </a:stretch>
        </p:blipFill>
        <p:spPr>
          <a:xfrm>
            <a:off x="3010495" y="1370509"/>
            <a:ext cx="18363095" cy="7519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71" name="Now what?"/>
          <p:cNvSpPr/>
          <p:nvPr/>
        </p:nvSpPr>
        <p:spPr>
          <a:xfrm>
            <a:off x="13684290" y="6999006"/>
            <a:ext cx="4191001" cy="411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331"/>
                </a:moveTo>
                <a:lnTo>
                  <a:pt x="0" y="2269"/>
                </a:lnTo>
                <a:cubicBezTo>
                  <a:pt x="0" y="1016"/>
                  <a:pt x="997" y="0"/>
                  <a:pt x="2227" y="0"/>
                </a:cubicBezTo>
                <a:lnTo>
                  <a:pt x="19373" y="0"/>
                </a:lnTo>
                <a:cubicBezTo>
                  <a:pt x="20603" y="0"/>
                  <a:pt x="21600" y="1016"/>
                  <a:pt x="21600" y="2269"/>
                </a:cubicBezTo>
                <a:lnTo>
                  <a:pt x="21600" y="19331"/>
                </a:lnTo>
                <a:cubicBezTo>
                  <a:pt x="21600" y="20584"/>
                  <a:pt x="20603" y="21600"/>
                  <a:pt x="19373" y="21600"/>
                </a:cubicBezTo>
                <a:lnTo>
                  <a:pt x="2227" y="21600"/>
                </a:lnTo>
                <a:cubicBezTo>
                  <a:pt x="997" y="21600"/>
                  <a:pt x="0" y="20584"/>
                  <a:pt x="0" y="19331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7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Now what?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xmlns="" id="{3505C4EF-5247-4CC9-B156-D6503DCA3332}"/>
              </a:ext>
            </a:extLst>
          </p:cNvPr>
          <p:cNvSpPr/>
          <p:nvPr/>
        </p:nvSpPr>
        <p:spPr>
          <a:xfrm>
            <a:off x="1326779" y="2181244"/>
            <a:ext cx="20493110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babynames %&gt;%…">
            <a:extLst>
              <a:ext uri="{FF2B5EF4-FFF2-40B4-BE49-F238E27FC236}">
                <a16:creationId xmlns:a16="http://schemas.microsoft.com/office/drawing/2014/main" xmlns="" id="{EB732AF8-1688-49FB-BFDF-840337A60D45}"/>
              </a:ext>
            </a:extLst>
          </p:cNvPr>
          <p:cNvSpPr txBox="1"/>
          <p:nvPr/>
        </p:nvSpPr>
        <p:spPr>
          <a:xfrm>
            <a:off x="1810873" y="2398821"/>
            <a:ext cx="20053826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 = sum(n))</a:t>
            </a:r>
          </a:p>
        </p:txBody>
      </p:sp>
      <p:sp>
        <p:nvSpPr>
          <p:cNvPr id="12" name="Can we calculate the ratio of boys to girls?">
            <a:extLst>
              <a:ext uri="{FF2B5EF4-FFF2-40B4-BE49-F238E27FC236}">
                <a16:creationId xmlns:a16="http://schemas.microsoft.com/office/drawing/2014/main" xmlns="" id="{110557E6-4F3C-445A-A57D-74AE0E658A8F}"/>
              </a:ext>
            </a:extLst>
          </p:cNvPr>
          <p:cNvSpPr txBox="1"/>
          <p:nvPr/>
        </p:nvSpPr>
        <p:spPr>
          <a:xfrm>
            <a:off x="2725271" y="-37803"/>
            <a:ext cx="176509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Can we calculate the ratio of boys to girls?</a:t>
            </a:r>
          </a:p>
        </p:txBody>
      </p:sp>
      <p:sp>
        <p:nvSpPr>
          <p:cNvPr id="13" name="year   sex      n…">
            <a:extLst>
              <a:ext uri="{FF2B5EF4-FFF2-40B4-BE49-F238E27FC236}">
                <a16:creationId xmlns:a16="http://schemas.microsoft.com/office/drawing/2014/main" xmlns="" id="{0CBA4D87-7CE7-4CEA-84E9-9A1F22B8D9C2}"/>
              </a:ext>
            </a:extLst>
          </p:cNvPr>
          <p:cNvSpPr txBox="1"/>
          <p:nvPr/>
        </p:nvSpPr>
        <p:spPr>
          <a:xfrm>
            <a:off x="1326779" y="5781369"/>
            <a:ext cx="20537920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1883     F 112321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Rectangle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76" name="better_layout %&gt;%…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better_layout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percent_male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 / (M + F) * 100)</a:t>
            </a:r>
          </a:p>
        </p:txBody>
      </p:sp>
      <p:sp>
        <p:nvSpPr>
          <p:cNvPr id="1078" name="year      F      M…"/>
          <p:cNvSpPr txBox="1"/>
          <p:nvPr/>
        </p:nvSpPr>
        <p:spPr>
          <a:xfrm>
            <a:off x="13952353" y="5781369"/>
            <a:ext cx="9266028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   F      M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*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1   1880  90993 110491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2   1881  91954 100745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3   1882 107850 113688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4   1883 112321 104629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5   1884 129022 114445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6   1885 133055 107800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7   1886 144535 110784</a:t>
            </a:r>
          </a:p>
        </p:txBody>
      </p:sp>
      <p:grpSp>
        <p:nvGrpSpPr>
          <p:cNvPr id="1082" name="Group"/>
          <p:cNvGrpSpPr/>
          <p:nvPr/>
        </p:nvGrpSpPr>
        <p:grpSpPr>
          <a:xfrm>
            <a:off x="9724215" y="7699237"/>
            <a:ext cx="3427877" cy="2396863"/>
            <a:chOff x="0" y="0"/>
            <a:chExt cx="3427875" cy="2396862"/>
          </a:xfrm>
        </p:grpSpPr>
        <p:sp>
          <p:nvSpPr>
            <p:cNvPr id="1080" name="Line"/>
            <p:cNvSpPr/>
            <p:nvPr/>
          </p:nvSpPr>
          <p:spPr>
            <a:xfrm>
              <a:off x="0" y="2024978"/>
              <a:ext cx="342787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1" name="?"/>
            <p:cNvSpPr txBox="1"/>
            <p:nvPr/>
          </p:nvSpPr>
          <p:spPr>
            <a:xfrm>
              <a:off x="1013974" y="0"/>
              <a:ext cx="1399928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12" name="year   sex      n…">
            <a:extLst>
              <a:ext uri="{FF2B5EF4-FFF2-40B4-BE49-F238E27FC236}">
                <a16:creationId xmlns:a16="http://schemas.microsoft.com/office/drawing/2014/main" xmlns="" id="{E9B7205E-5AFE-4A84-9135-E3EA6057FF8A}"/>
              </a:ext>
            </a:extLst>
          </p:cNvPr>
          <p:cNvSpPr txBox="1"/>
          <p:nvPr/>
        </p:nvSpPr>
        <p:spPr>
          <a:xfrm>
            <a:off x="1326779" y="5781369"/>
            <a:ext cx="20537920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1883     F 112321</a:t>
            </a:r>
          </a:p>
        </p:txBody>
      </p:sp>
      <p:sp>
        <p:nvSpPr>
          <p:cNvPr id="13" name="Can we calculate the ratio of boys to girls?">
            <a:extLst>
              <a:ext uri="{FF2B5EF4-FFF2-40B4-BE49-F238E27FC236}">
                <a16:creationId xmlns:a16="http://schemas.microsoft.com/office/drawing/2014/main" xmlns="" id="{CD8B3C45-5015-4A26-AE18-E06743F49CC6}"/>
              </a:ext>
            </a:extLst>
          </p:cNvPr>
          <p:cNvSpPr txBox="1"/>
          <p:nvPr/>
        </p:nvSpPr>
        <p:spPr>
          <a:xfrm>
            <a:off x="2725271" y="-37803"/>
            <a:ext cx="176509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Can we calculate the ratio of boys to girls?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2" grpId="1" animBg="1" advAuto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1085" name="Reshape the layout of this data. Calculate the percent of male (or female) children by year. Then plot the percent over time.…"/>
          <p:cNvSpPr txBox="1">
            <a:spLocks noGrp="1"/>
          </p:cNvSpPr>
          <p:nvPr>
            <p:ph type="body" idx="4294967295"/>
          </p:nvPr>
        </p:nvSpPr>
        <p:spPr>
          <a:xfrm>
            <a:off x="2072446" y="3352186"/>
            <a:ext cx="20239107" cy="701162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Reshape the layout of this data. Calculate the percent of male (or female) children by year. Then plot the percent over time.</a:t>
            </a:r>
          </a:p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pic>
        <p:nvPicPr>
          <p:cNvPr id="10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86"/>
                </p:tgtEl>
              </p:cMediaNode>
            </p:video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90" name="Rectangle"/>
          <p:cNvSpPr/>
          <p:nvPr/>
        </p:nvSpPr>
        <p:spPr>
          <a:xfrm>
            <a:off x="1127160" y="627361"/>
            <a:ext cx="22091221" cy="64332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1" name="babynames %&gt;%…"/>
          <p:cNvSpPr txBox="1"/>
          <p:nvPr/>
        </p:nvSpPr>
        <p:spPr>
          <a:xfrm>
            <a:off x="1421207" y="844939"/>
            <a:ext cx="21841984" cy="599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 = sum(n))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spread(sex, n)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percent_male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 / (M + F) * 100)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percent_male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092" name="pdf-percent-male.pdf" descr="pdf-percent-mal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4059" y="7353300"/>
            <a:ext cx="8815882" cy="5926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096" name="pdf-percent-male.pdf" descr="pdf-percent-mal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69602" y="2060699"/>
            <a:ext cx="17044796" cy="1145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Percent of children that are male by year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defTabSz="443991">
              <a:defRPr sz="7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Percent of children that are male by year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General advice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General advice</a:t>
            </a:r>
          </a:p>
        </p:txBody>
      </p:sp>
      <p:sp>
        <p:nvSpPr>
          <p:cNvPr id="1101" name="Describe what you want to do in an equation. Each variable in the equation should correspond to a variable in your data:…"/>
          <p:cNvSpPr txBox="1"/>
          <p:nvPr/>
        </p:nvSpPr>
        <p:spPr>
          <a:xfrm>
            <a:off x="1465847" y="3403749"/>
            <a:ext cx="21452305" cy="7521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/>
          <a:p>
            <a:pPr algn="l">
              <a:spcBef>
                <a:spcPts val="4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Describe what you want to do in an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equation</a:t>
            </a:r>
            <a:r>
              <a:rPr dirty="0"/>
              <a:t>. Each variable in the equation should correspond to a variable in your data:</a:t>
            </a:r>
            <a:endParaRPr lang="en-GB" dirty="0"/>
          </a:p>
          <a:p>
            <a:pPr algn="l">
              <a:spcBef>
                <a:spcPts val="4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  <a:p>
            <a:pPr marL="508000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"color by sex"</a:t>
            </a:r>
            <a:endParaRPr lang="en-GB" dirty="0"/>
          </a:p>
          <a:p>
            <a:pPr algn="l">
              <a:buSzPct val="100000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>
                <a:solidFill>
                  <a:schemeClr val="accent1"/>
                </a:solidFill>
              </a:rPr>
              <a:t>color</a:t>
            </a:r>
            <a:r>
              <a:rPr dirty="0"/>
              <a:t> = </a:t>
            </a:r>
            <a:r>
              <a:rPr dirty="0">
                <a:solidFill>
                  <a:schemeClr val="accent1"/>
                </a:solidFill>
              </a:rPr>
              <a:t>sex</a:t>
            </a:r>
            <a:endParaRPr lang="en-GB" dirty="0">
              <a:solidFill>
                <a:schemeClr val="accent1"/>
              </a:solidFill>
            </a:endParaRPr>
          </a:p>
          <a:p>
            <a:pPr algn="l">
              <a:buSzPct val="100000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>
              <a:solidFill>
                <a:schemeClr val="accent1"/>
              </a:solidFill>
            </a:endParaRPr>
          </a:p>
          <a:p>
            <a:pPr marL="508000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"calculate the proportion of males"</a:t>
            </a:r>
          </a:p>
          <a:p>
            <a:pPr algn="l">
              <a:defRPr sz="5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solidFill>
                  <a:schemeClr val="accent1"/>
                </a:solidFill>
              </a:rPr>
              <a:t>prop</a:t>
            </a:r>
            <a:r>
              <a:rPr dirty="0"/>
              <a:t> male = number of </a:t>
            </a:r>
            <a:r>
              <a:rPr dirty="0">
                <a:solidFill>
                  <a:schemeClr val="accent1"/>
                </a:solidFill>
              </a:rPr>
              <a:t>males</a:t>
            </a:r>
            <a:r>
              <a:rPr dirty="0"/>
              <a:t> / number of </a:t>
            </a:r>
            <a:r>
              <a:rPr dirty="0">
                <a:solidFill>
                  <a:schemeClr val="accent1"/>
                </a:solidFill>
              </a:rPr>
              <a:t>females</a:t>
            </a:r>
            <a:r>
              <a:rPr dirty="0"/>
              <a:t> + number of </a:t>
            </a:r>
            <a:r>
              <a:rPr dirty="0">
                <a:solidFill>
                  <a:schemeClr val="accent1"/>
                </a:solidFill>
              </a:rPr>
              <a:t>males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2">
            <a:extLst/>
          </a:blip>
          <a:srcRect r="941"/>
          <a:stretch>
            <a:fillRect/>
          </a:stretch>
        </p:blipFill>
        <p:spPr>
          <a:xfrm>
            <a:off x="3762970" y="392732"/>
            <a:ext cx="16699276" cy="9497419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Rectangle"/>
          <p:cNvSpPr/>
          <p:nvPr/>
        </p:nvSpPr>
        <p:spPr>
          <a:xfrm>
            <a:off x="7437257" y="9706976"/>
            <a:ext cx="9509486" cy="36206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4" name="table2$country…"/>
          <p:cNvSpPr txBox="1"/>
          <p:nvPr/>
        </p:nvSpPr>
        <p:spPr>
          <a:xfrm>
            <a:off x="7633657" y="9967624"/>
            <a:ext cx="9116686" cy="30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table2$country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table2$year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table2$count[c(1,3,5,7,9,11)] 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table2$count[c(2,4,6,8,10,12)]</a:t>
            </a:r>
          </a:p>
        </p:txBody>
      </p:sp>
      <p:pic>
        <p:nvPicPr>
          <p:cNvPr id="305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2" name="Group"/>
          <p:cNvGrpSpPr/>
          <p:nvPr/>
        </p:nvGrpSpPr>
        <p:grpSpPr>
          <a:xfrm>
            <a:off x="-2299292" y="-43569"/>
            <a:ext cx="30038924" cy="13803138"/>
            <a:chOff x="0" y="0"/>
            <a:chExt cx="30038923" cy="13803137"/>
          </a:xfrm>
        </p:grpSpPr>
        <p:sp>
          <p:nvSpPr>
            <p:cNvPr id="306" name="Rectangle"/>
            <p:cNvSpPr/>
            <p:nvPr/>
          </p:nvSpPr>
          <p:spPr>
            <a:xfrm>
              <a:off x="0" y="0"/>
              <a:ext cx="30038924" cy="13803138"/>
            </a:xfrm>
            <a:prstGeom prst="rect">
              <a:avLst/>
            </a:prstGeom>
            <a:solidFill>
              <a:srgbClr val="FFFFFF">
                <a:alpha val="4904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21" name="Group"/>
            <p:cNvGrpSpPr/>
            <p:nvPr/>
          </p:nvGrpSpPr>
          <p:grpSpPr>
            <a:xfrm>
              <a:off x="10480865" y="2921693"/>
              <a:ext cx="7893927" cy="7893927"/>
              <a:chOff x="0" y="0"/>
              <a:chExt cx="7893925" cy="7893926"/>
            </a:xfrm>
          </p:grpSpPr>
          <p:sp>
            <p:nvSpPr>
              <p:cNvPr id="307" name="Circle"/>
              <p:cNvSpPr/>
              <p:nvPr/>
            </p:nvSpPr>
            <p:spPr>
              <a:xfrm>
                <a:off x="0" y="0"/>
                <a:ext cx="7893926" cy="7893927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6477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308" name="wrangling.001.png" descr="wrangling.001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33225" t="46563" r="31204" b="33756"/>
              <a:stretch>
                <a:fillRect/>
              </a:stretch>
            </p:blipFill>
            <p:spPr>
              <a:xfrm>
                <a:off x="1797924" y="5051026"/>
                <a:ext cx="4297671" cy="1337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1" h="21559" extrusionOk="0">
                    <a:moveTo>
                      <a:pt x="10760" y="0"/>
                    </a:moveTo>
                    <a:cubicBezTo>
                      <a:pt x="8746" y="0"/>
                      <a:pt x="7282" y="1115"/>
                      <a:pt x="5461" y="4030"/>
                    </a:cubicBezTo>
                    <a:cubicBezTo>
                      <a:pt x="4834" y="5035"/>
                      <a:pt x="4006" y="6611"/>
                      <a:pt x="3623" y="7536"/>
                    </a:cubicBezTo>
                    <a:cubicBezTo>
                      <a:pt x="2344" y="10628"/>
                      <a:pt x="1146" y="15036"/>
                      <a:pt x="195" y="20145"/>
                    </a:cubicBezTo>
                    <a:lnTo>
                      <a:pt x="0" y="21194"/>
                    </a:lnTo>
                    <a:lnTo>
                      <a:pt x="284" y="20593"/>
                    </a:lnTo>
                    <a:cubicBezTo>
                      <a:pt x="2776" y="15341"/>
                      <a:pt x="5297" y="12412"/>
                      <a:pt x="8355" y="11214"/>
                    </a:cubicBezTo>
                    <a:cubicBezTo>
                      <a:pt x="9715" y="10682"/>
                      <a:pt x="12430" y="10819"/>
                      <a:pt x="13737" y="11489"/>
                    </a:cubicBezTo>
                    <a:cubicBezTo>
                      <a:pt x="16321" y="12815"/>
                      <a:pt x="18950" y="16003"/>
                      <a:pt x="20751" y="19991"/>
                    </a:cubicBezTo>
                    <a:cubicBezTo>
                      <a:pt x="21132" y="20836"/>
                      <a:pt x="21473" y="21542"/>
                      <a:pt x="21510" y="21559"/>
                    </a:cubicBezTo>
                    <a:cubicBezTo>
                      <a:pt x="21600" y="21600"/>
                      <a:pt x="21143" y="19022"/>
                      <a:pt x="20633" y="16613"/>
                    </a:cubicBezTo>
                    <a:cubicBezTo>
                      <a:pt x="20081" y="14007"/>
                      <a:pt x="18759" y="9616"/>
                      <a:pt x="17899" y="7536"/>
                    </a:cubicBezTo>
                    <a:cubicBezTo>
                      <a:pt x="17516" y="6611"/>
                      <a:pt x="16688" y="5035"/>
                      <a:pt x="16060" y="4030"/>
                    </a:cubicBezTo>
                    <a:cubicBezTo>
                      <a:pt x="14239" y="1115"/>
                      <a:pt x="12774" y="0"/>
                      <a:pt x="1076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309" name="Oval"/>
              <p:cNvSpPr/>
              <p:nvPr/>
            </p:nvSpPr>
            <p:spPr>
              <a:xfrm>
                <a:off x="3217580" y="2894345"/>
                <a:ext cx="1489558" cy="3584023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905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Triangle"/>
              <p:cNvSpPr/>
              <p:nvPr/>
            </p:nvSpPr>
            <p:spPr>
              <a:xfrm rot="10800000" flipH="1">
                <a:off x="3807330" y="4602368"/>
                <a:ext cx="310057" cy="1489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311" name="wrangling.001.png" descr="wrangling.001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41859" t="24565" r="40842" b="49668"/>
              <a:stretch>
                <a:fillRect/>
              </a:stretch>
            </p:blipFill>
            <p:spPr>
              <a:xfrm>
                <a:off x="2712807" y="3512875"/>
                <a:ext cx="2349104" cy="1968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0" extrusionOk="0">
                    <a:moveTo>
                      <a:pt x="10933" y="4"/>
                    </a:moveTo>
                    <a:cubicBezTo>
                      <a:pt x="7099" y="102"/>
                      <a:pt x="3344" y="1953"/>
                      <a:pt x="0" y="5386"/>
                    </a:cubicBezTo>
                    <a:lnTo>
                      <a:pt x="0" y="21540"/>
                    </a:lnTo>
                    <a:cubicBezTo>
                      <a:pt x="1165" y="20793"/>
                      <a:pt x="2357" y="20149"/>
                      <a:pt x="3569" y="19668"/>
                    </a:cubicBezTo>
                    <a:cubicBezTo>
                      <a:pt x="6372" y="18556"/>
                      <a:pt x="8270" y="18200"/>
                      <a:pt x="11426" y="18200"/>
                    </a:cubicBezTo>
                    <a:cubicBezTo>
                      <a:pt x="14581" y="18200"/>
                      <a:pt x="16483" y="18556"/>
                      <a:pt x="19286" y="19668"/>
                    </a:cubicBezTo>
                    <a:cubicBezTo>
                      <a:pt x="20067" y="19977"/>
                      <a:pt x="20837" y="20359"/>
                      <a:pt x="21600" y="20780"/>
                    </a:cubicBezTo>
                    <a:lnTo>
                      <a:pt x="21600" y="4452"/>
                    </a:lnTo>
                    <a:cubicBezTo>
                      <a:pt x="20600" y="3530"/>
                      <a:pt x="19562" y="2726"/>
                      <a:pt x="18484" y="2089"/>
                    </a:cubicBezTo>
                    <a:cubicBezTo>
                      <a:pt x="15998" y="623"/>
                      <a:pt x="13450" y="-60"/>
                      <a:pt x="10933" y="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312" name="Square"/>
              <p:cNvSpPr/>
              <p:nvPr/>
            </p:nvSpPr>
            <p:spPr>
              <a:xfrm>
                <a:off x="3202183" y="2450790"/>
                <a:ext cx="1489559" cy="1489559"/>
              </a:xfrm>
              <a:prstGeom prst="rect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3" name="Rectangle"/>
              <p:cNvSpPr/>
              <p:nvPr/>
            </p:nvSpPr>
            <p:spPr>
              <a:xfrm rot="1379648">
                <a:off x="2601138" y="3510796"/>
                <a:ext cx="759675" cy="209417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4" name="Rectangle"/>
              <p:cNvSpPr/>
              <p:nvPr/>
            </p:nvSpPr>
            <p:spPr>
              <a:xfrm rot="8497716">
                <a:off x="2012891" y="3599820"/>
                <a:ext cx="759675" cy="134939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317" name="Group"/>
              <p:cNvGrpSpPr/>
              <p:nvPr/>
            </p:nvGrpSpPr>
            <p:grpSpPr>
              <a:xfrm flipH="1">
                <a:off x="4553181" y="3374672"/>
                <a:ext cx="1318484" cy="585236"/>
                <a:chOff x="0" y="0"/>
                <a:chExt cx="1318482" cy="585234"/>
              </a:xfrm>
            </p:grpSpPr>
            <p:sp>
              <p:nvSpPr>
                <p:cNvPr id="315" name="Rectangle"/>
                <p:cNvSpPr/>
                <p:nvPr/>
              </p:nvSpPr>
              <p:spPr>
                <a:xfrm rot="1379648">
                  <a:off x="548085" y="140058"/>
                  <a:ext cx="759675" cy="209417"/>
                </a:xfrm>
                <a:prstGeom prst="rect">
                  <a:avLst/>
                </a:prstGeom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16" name="Rectangle"/>
                <p:cNvSpPr/>
                <p:nvPr/>
              </p:nvSpPr>
              <p:spPr>
                <a:xfrm rot="8497716">
                  <a:off x="-40162" y="229083"/>
                  <a:ext cx="759675" cy="134939"/>
                </a:xfrm>
                <a:prstGeom prst="rect">
                  <a:avLst/>
                </a:prstGeom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318" name="Rectangle"/>
              <p:cNvSpPr/>
              <p:nvPr/>
            </p:nvSpPr>
            <p:spPr>
              <a:xfrm rot="1862426">
                <a:off x="1821930" y="2541687"/>
                <a:ext cx="1861948" cy="492433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9" name="Rectangle"/>
              <p:cNvSpPr/>
              <p:nvPr/>
            </p:nvSpPr>
            <p:spPr>
              <a:xfrm rot="19740000" flipH="1">
                <a:off x="4240650" y="2541687"/>
                <a:ext cx="1861948" cy="492433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0" name="Triangle"/>
              <p:cNvSpPr/>
              <p:nvPr/>
            </p:nvSpPr>
            <p:spPr>
              <a:xfrm rot="10800000" flipH="1">
                <a:off x="1600809" y="1797739"/>
                <a:ext cx="4657111" cy="1690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2">
            <a:extLst/>
          </a:blip>
          <a:srcRect r="20800"/>
          <a:stretch>
            <a:fillRect/>
          </a:stretch>
        </p:blipFill>
        <p:spPr>
          <a:xfrm>
            <a:off x="518927" y="1151230"/>
            <a:ext cx="17203150" cy="8817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creen Shot 2017-07-20 at 1.54.14 PM.png" descr="Screen Shot 2017-07-20 at 1.54.14 PM.png"/>
          <p:cNvPicPr>
            <a:picLocks noChangeAspect="1"/>
          </p:cNvPicPr>
          <p:nvPr/>
        </p:nvPicPr>
        <p:blipFill>
          <a:blip r:embed="rId3">
            <a:extLst/>
          </a:blip>
          <a:srcRect l="50939"/>
          <a:stretch>
            <a:fillRect/>
          </a:stretch>
        </p:blipFill>
        <p:spPr>
          <a:xfrm>
            <a:off x="18920368" y="1951130"/>
            <a:ext cx="4412266" cy="6516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df-tidyr.pdf" descr="pdf-tidy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Rectangle"/>
          <p:cNvSpPr/>
          <p:nvPr/>
        </p:nvSpPr>
        <p:spPr>
          <a:xfrm>
            <a:off x="4686600" y="11701383"/>
            <a:ext cx="15010799" cy="12222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table1$cases / table1$population -&gt; table1$rate"/>
          <p:cNvSpPr txBox="1"/>
          <p:nvPr/>
        </p:nvSpPr>
        <p:spPr>
          <a:xfrm>
            <a:off x="4883000" y="11962031"/>
            <a:ext cx="14618000" cy="88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table1$cases / table1$population -&gt; table1$rate</a:t>
            </a:r>
          </a:p>
        </p:txBody>
      </p:sp>
      <p:grpSp>
        <p:nvGrpSpPr>
          <p:cNvPr id="335" name="Group"/>
          <p:cNvGrpSpPr/>
          <p:nvPr/>
        </p:nvGrpSpPr>
        <p:grpSpPr>
          <a:xfrm>
            <a:off x="10703293" y="3253492"/>
            <a:ext cx="8537999" cy="4918045"/>
            <a:chOff x="0" y="-38100"/>
            <a:chExt cx="8537997" cy="4918043"/>
          </a:xfrm>
        </p:grpSpPr>
        <p:sp>
          <p:nvSpPr>
            <p:cNvPr id="329" name="Arrow"/>
            <p:cNvSpPr/>
            <p:nvPr/>
          </p:nvSpPr>
          <p:spPr>
            <a:xfrm>
              <a:off x="0" y="-38100"/>
              <a:ext cx="8530577" cy="610393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0" name="Arrow"/>
            <p:cNvSpPr/>
            <p:nvPr/>
          </p:nvSpPr>
          <p:spPr>
            <a:xfrm>
              <a:off x="7420" y="823430"/>
              <a:ext cx="8530578" cy="610393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1" name="Arrow"/>
            <p:cNvSpPr/>
            <p:nvPr/>
          </p:nvSpPr>
          <p:spPr>
            <a:xfrm>
              <a:off x="0" y="1684960"/>
              <a:ext cx="8530577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2" name="Arrow"/>
            <p:cNvSpPr/>
            <p:nvPr/>
          </p:nvSpPr>
          <p:spPr>
            <a:xfrm>
              <a:off x="7420" y="2546490"/>
              <a:ext cx="8530578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3" name="Arrow"/>
            <p:cNvSpPr/>
            <p:nvPr/>
          </p:nvSpPr>
          <p:spPr>
            <a:xfrm>
              <a:off x="7420" y="3408020"/>
              <a:ext cx="8530578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4" name="Arrow"/>
            <p:cNvSpPr/>
            <p:nvPr/>
          </p:nvSpPr>
          <p:spPr>
            <a:xfrm>
              <a:off x="0" y="4269550"/>
              <a:ext cx="8530577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5" dur="1000" fill="hold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2" animBg="1" advAuto="0"/>
      <p:bldP spid="335" grpId="1" animBg="1" advAuto="0"/>
      <p:bldP spid="335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idy data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339" name="A data set is tidy iff:…"/>
          <p:cNvSpPr txBox="1"/>
          <p:nvPr/>
        </p:nvSpPr>
        <p:spPr>
          <a:xfrm>
            <a:off x="13899883" y="3838903"/>
            <a:ext cx="9604070" cy="6284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data set is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t> iff: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t> is in its own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pic>
        <p:nvPicPr>
          <p:cNvPr id="340" name="Screen Shot 2016-12-27 at 10.26.36 AM.png" descr="Screen Shot 2016-12-27 at 10.26.36 AM.png"/>
          <p:cNvPicPr>
            <a:picLocks noChangeAspect="1"/>
          </p:cNvPicPr>
          <p:nvPr/>
        </p:nvPicPr>
        <p:blipFill>
          <a:blip r:embed="rId3">
            <a:extLst/>
          </a:blip>
          <a:srcRect l="16705"/>
          <a:stretch>
            <a:fillRect/>
          </a:stretch>
        </p:blipFill>
        <p:spPr>
          <a:xfrm>
            <a:off x="2794537" y="3838904"/>
            <a:ext cx="10185402" cy="62844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6" name="Group"/>
          <p:cNvGrpSpPr/>
          <p:nvPr/>
        </p:nvGrpSpPr>
        <p:grpSpPr>
          <a:xfrm>
            <a:off x="2876853" y="4848605"/>
            <a:ext cx="10020769" cy="5219701"/>
            <a:chOff x="1083077" y="0"/>
            <a:chExt cx="10020768" cy="5219700"/>
          </a:xfrm>
        </p:grpSpPr>
        <p:sp>
          <p:nvSpPr>
            <p:cNvPr id="341" name="Rectangle"/>
            <p:cNvSpPr/>
            <p:nvPr/>
          </p:nvSpPr>
          <p:spPr>
            <a:xfrm>
              <a:off x="1083077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Line"/>
            <p:cNvSpPr/>
            <p:nvPr/>
          </p:nvSpPr>
          <p:spPr>
            <a:xfrm flipV="1">
              <a:off x="2472346" y="138419"/>
              <a:ext cx="2" cy="494616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" name="Line"/>
            <p:cNvSpPr/>
            <p:nvPr/>
          </p:nvSpPr>
          <p:spPr>
            <a:xfrm flipV="1">
              <a:off x="7020275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" name="Line"/>
            <p:cNvSpPr/>
            <p:nvPr/>
          </p:nvSpPr>
          <p:spPr>
            <a:xfrm flipV="1">
              <a:off x="9590507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4933035" y="139700"/>
              <a:ext cx="2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54" name="Group"/>
          <p:cNvGrpSpPr/>
          <p:nvPr/>
        </p:nvGrpSpPr>
        <p:grpSpPr>
          <a:xfrm>
            <a:off x="2876853" y="4848605"/>
            <a:ext cx="10020769" cy="5219701"/>
            <a:chOff x="0" y="0"/>
            <a:chExt cx="10020768" cy="5219700"/>
          </a:xfrm>
        </p:grpSpPr>
        <p:sp>
          <p:nvSpPr>
            <p:cNvPr id="347" name="Rectangle"/>
            <p:cNvSpPr/>
            <p:nvPr/>
          </p:nvSpPr>
          <p:spPr>
            <a:xfrm>
              <a:off x="0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>
              <a:off x="291308" y="569762"/>
              <a:ext cx="93890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>
              <a:off x="293848" y="1385797"/>
              <a:ext cx="938651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>
              <a:off x="296388" y="2201832"/>
              <a:ext cx="93839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>
              <a:off x="298928" y="3017867"/>
              <a:ext cx="9381433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301468" y="3833902"/>
              <a:ext cx="937889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>
              <a:off x="304008" y="4649937"/>
              <a:ext cx="93763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1" build="p" bldLvl="5" animBg="1" advAuto="0"/>
      <p:bldP spid="346" grpId="2" animBg="1" advAuto="0"/>
      <p:bldP spid="346" grpId="4" animBg="1" advAuto="0"/>
      <p:bldP spid="354" grpId="3" animBg="1" advAuto="0"/>
      <p:bldP spid="354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Line"/>
          <p:cNvSpPr/>
          <p:nvPr/>
        </p:nvSpPr>
        <p:spPr>
          <a:xfrm>
            <a:off x="4262526" y="7917415"/>
            <a:ext cx="134872" cy="41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85" y="18522"/>
                  <a:pt x="14700" y="15428"/>
                  <a:pt x="11447" y="12320"/>
                </a:cubicBezTo>
                <a:cubicBezTo>
                  <a:pt x="7838" y="8871"/>
                  <a:pt x="4390" y="5403"/>
                  <a:pt x="1493" y="1882"/>
                </a:cubicBezTo>
                <a:cubicBezTo>
                  <a:pt x="977" y="1256"/>
                  <a:pt x="480" y="629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8" name="Line"/>
          <p:cNvSpPr/>
          <p:nvPr/>
        </p:nvSpPr>
        <p:spPr>
          <a:xfrm>
            <a:off x="5706332" y="10254066"/>
            <a:ext cx="764340" cy="62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187" y="18728"/>
                  <a:pt x="14860" y="15707"/>
                  <a:pt x="11626" y="12543"/>
                </a:cubicBezTo>
                <a:cubicBezTo>
                  <a:pt x="7902" y="8901"/>
                  <a:pt x="4303" y="5073"/>
                  <a:pt x="868" y="1030"/>
                </a:cubicBezTo>
                <a:cubicBezTo>
                  <a:pt x="578" y="688"/>
                  <a:pt x="288" y="345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9" name="Line"/>
          <p:cNvSpPr/>
          <p:nvPr/>
        </p:nvSpPr>
        <p:spPr>
          <a:xfrm>
            <a:off x="9850539" y="12326797"/>
            <a:ext cx="728584" cy="133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91" y="19198"/>
                  <a:pt x="14595" y="16274"/>
                  <a:pt x="11115" y="12832"/>
                </a:cubicBezTo>
                <a:cubicBezTo>
                  <a:pt x="7388" y="9146"/>
                  <a:pt x="3682" y="4866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0" name="Line"/>
          <p:cNvSpPr/>
          <p:nvPr/>
        </p:nvSpPr>
        <p:spPr>
          <a:xfrm>
            <a:off x="14370783" y="12159263"/>
            <a:ext cx="850189" cy="198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417" y="3670"/>
                  <a:pt x="15229" y="7255"/>
                  <a:pt x="12035" y="10755"/>
                </a:cubicBezTo>
                <a:cubicBezTo>
                  <a:pt x="8603" y="14516"/>
                  <a:pt x="5161" y="18181"/>
                  <a:pt x="1662" y="20566"/>
                </a:cubicBezTo>
                <a:cubicBezTo>
                  <a:pt x="1109" y="20943"/>
                  <a:pt x="555" y="21288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1" name="Line"/>
          <p:cNvSpPr/>
          <p:nvPr/>
        </p:nvSpPr>
        <p:spPr>
          <a:xfrm>
            <a:off x="4210253" y="5631993"/>
            <a:ext cx="100452" cy="389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12" y="19127"/>
                  <a:pt x="4254" y="16655"/>
                  <a:pt x="6425" y="14186"/>
                </a:cubicBezTo>
                <a:cubicBezTo>
                  <a:pt x="9044" y="11207"/>
                  <a:pt x="11706" y="8230"/>
                  <a:pt x="14977" y="5295"/>
                </a:cubicBezTo>
                <a:cubicBezTo>
                  <a:pt x="16963" y="3512"/>
                  <a:pt x="19172" y="1746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2" name="Line"/>
          <p:cNvSpPr/>
          <p:nvPr/>
        </p:nvSpPr>
        <p:spPr>
          <a:xfrm>
            <a:off x="5386764" y="3263418"/>
            <a:ext cx="524327" cy="517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45" y="18405"/>
                  <a:pt x="5579" y="15289"/>
                  <a:pt x="8499" y="12256"/>
                </a:cubicBezTo>
                <a:cubicBezTo>
                  <a:pt x="12089" y="8527"/>
                  <a:pt x="15807" y="4924"/>
                  <a:pt x="19735" y="1564"/>
                </a:cubicBezTo>
                <a:cubicBezTo>
                  <a:pt x="20352" y="1036"/>
                  <a:pt x="20973" y="515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3" name="Line"/>
          <p:cNvSpPr/>
          <p:nvPr/>
        </p:nvSpPr>
        <p:spPr>
          <a:xfrm>
            <a:off x="8615739" y="1341737"/>
            <a:ext cx="1387245" cy="378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79" y="18013"/>
                  <a:pt x="5589" y="14758"/>
                  <a:pt x="8426" y="11840"/>
                </a:cubicBezTo>
                <a:cubicBezTo>
                  <a:pt x="11694" y="8479"/>
                  <a:pt x="14994" y="5568"/>
                  <a:pt x="18300" y="2763"/>
                </a:cubicBezTo>
                <a:cubicBezTo>
                  <a:pt x="19400" y="1830"/>
                  <a:pt x="20499" y="90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4" name="Line"/>
          <p:cNvSpPr/>
          <p:nvPr/>
        </p:nvSpPr>
        <p:spPr>
          <a:xfrm>
            <a:off x="13994187" y="1275394"/>
            <a:ext cx="1210934" cy="26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39" y="2364"/>
                  <a:pt x="6859" y="5274"/>
                  <a:pt x="10255" y="8726"/>
                </a:cubicBezTo>
                <a:cubicBezTo>
                  <a:pt x="13764" y="12295"/>
                  <a:pt x="17245" y="16439"/>
                  <a:pt x="20726" y="20564"/>
                </a:cubicBezTo>
                <a:cubicBezTo>
                  <a:pt x="21017" y="20910"/>
                  <a:pt x="21309" y="2125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5" name="Line"/>
          <p:cNvSpPr/>
          <p:nvPr/>
        </p:nvSpPr>
        <p:spPr>
          <a:xfrm>
            <a:off x="18274087" y="3091494"/>
            <a:ext cx="542435" cy="4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54" y="2935"/>
                  <a:pt x="6624" y="5986"/>
                  <a:pt x="9807" y="9151"/>
                </a:cubicBezTo>
                <a:cubicBezTo>
                  <a:pt x="13455" y="12779"/>
                  <a:pt x="16985" y="16553"/>
                  <a:pt x="20477" y="20370"/>
                </a:cubicBezTo>
                <a:cubicBezTo>
                  <a:pt x="20852" y="20779"/>
                  <a:pt x="21226" y="21189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6" name="Line"/>
          <p:cNvSpPr/>
          <p:nvPr/>
        </p:nvSpPr>
        <p:spPr>
          <a:xfrm>
            <a:off x="20017162" y="5448634"/>
            <a:ext cx="115621" cy="38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114" y="3489"/>
                  <a:pt x="8077" y="6994"/>
                  <a:pt x="11887" y="10514"/>
                </a:cubicBezTo>
                <a:cubicBezTo>
                  <a:pt x="15128" y="13508"/>
                  <a:pt x="18262" y="16517"/>
                  <a:pt x="20378" y="19602"/>
                </a:cubicBezTo>
                <a:cubicBezTo>
                  <a:pt x="20833" y="20265"/>
                  <a:pt x="21240" y="20931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7" name="Line"/>
          <p:cNvSpPr/>
          <p:nvPr/>
        </p:nvSpPr>
        <p:spPr>
          <a:xfrm>
            <a:off x="20084445" y="7688005"/>
            <a:ext cx="97143" cy="3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55" y="3093"/>
                  <a:pt x="16785" y="6160"/>
                  <a:pt x="13598" y="9193"/>
                </a:cubicBezTo>
                <a:cubicBezTo>
                  <a:pt x="9915" y="12698"/>
                  <a:pt x="5546" y="16154"/>
                  <a:pt x="1921" y="19663"/>
                </a:cubicBezTo>
                <a:cubicBezTo>
                  <a:pt x="1255" y="20307"/>
                  <a:pt x="615" y="2095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8" name="Line"/>
          <p:cNvSpPr/>
          <p:nvPr/>
        </p:nvSpPr>
        <p:spPr>
          <a:xfrm>
            <a:off x="18443156" y="9927238"/>
            <a:ext cx="554157" cy="548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888" y="1992"/>
                  <a:pt x="18133" y="3946"/>
                  <a:pt x="16337" y="5861"/>
                </a:cubicBezTo>
                <a:cubicBezTo>
                  <a:pt x="11589" y="10925"/>
                  <a:pt x="6561" y="15709"/>
                  <a:pt x="1404" y="20345"/>
                </a:cubicBezTo>
                <a:cubicBezTo>
                  <a:pt x="937" y="20764"/>
                  <a:pt x="469" y="2118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9" name="Deploy app or publish paper"/>
          <p:cNvSpPr/>
          <p:nvPr/>
        </p:nvSpPr>
        <p:spPr>
          <a:xfrm>
            <a:off x="3287208" y="83204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370" name="Build app or write paper"/>
          <p:cNvSpPr/>
          <p:nvPr/>
        </p:nvSpPr>
        <p:spPr>
          <a:xfrm>
            <a:off x="6467290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371" name="Write code to apply a modeling algorithm."/>
          <p:cNvSpPr/>
          <p:nvPr/>
        </p:nvSpPr>
        <p:spPr>
          <a:xfrm>
            <a:off x="17573285" y="8253031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372" name="Transform the data. Do feature engineering."/>
          <p:cNvSpPr/>
          <p:nvPr/>
        </p:nvSpPr>
        <p:spPr>
          <a:xfrm>
            <a:off x="18451774" y="60160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373" name="Visualize the data and/or results"/>
          <p:cNvSpPr/>
          <p:nvPr/>
        </p:nvSpPr>
        <p:spPr>
          <a:xfrm>
            <a:off x="14668465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374" name="Tidy data into useable form"/>
          <p:cNvSpPr/>
          <p:nvPr/>
        </p:nvSpPr>
        <p:spPr>
          <a:xfrm>
            <a:off x="14668465" y="1720313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375" name="Import data into software"/>
          <p:cNvSpPr/>
          <p:nvPr/>
        </p:nvSpPr>
        <p:spPr>
          <a:xfrm>
            <a:off x="10386545" y="957418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376" name="Form Hypothesis"/>
          <p:cNvSpPr/>
          <p:nvPr/>
        </p:nvSpPr>
        <p:spPr>
          <a:xfrm>
            <a:off x="2328394" y="6022393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Form Hypothesis</a:t>
            </a:r>
          </a:p>
        </p:txBody>
      </p:sp>
      <p:sp>
        <p:nvSpPr>
          <p:cNvPr id="377" name="Design Experiment"/>
          <p:cNvSpPr/>
          <p:nvPr/>
        </p:nvSpPr>
        <p:spPr>
          <a:xfrm>
            <a:off x="3287208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Design Experiment</a:t>
            </a:r>
          </a:p>
        </p:txBody>
      </p:sp>
      <p:sp>
        <p:nvSpPr>
          <p:cNvPr id="378" name="Collect…"/>
          <p:cNvSpPr/>
          <p:nvPr/>
        </p:nvSpPr>
        <p:spPr>
          <a:xfrm>
            <a:off x="6098273" y="1720313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379" name="Explore or Test"/>
          <p:cNvSpPr/>
          <p:nvPr/>
        </p:nvSpPr>
        <p:spPr>
          <a:xfrm>
            <a:off x="17573285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Explore or Test</a:t>
            </a:r>
          </a:p>
        </p:txBody>
      </p:sp>
      <p:sp>
        <p:nvSpPr>
          <p:cNvPr id="380" name="Communicate Results"/>
          <p:cNvSpPr/>
          <p:nvPr/>
        </p:nvSpPr>
        <p:spPr>
          <a:xfrm>
            <a:off x="10577403" y="11087368"/>
            <a:ext cx="3673713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 dirty="0"/>
              <a:t>Communicate</a:t>
            </a:r>
            <a:r>
              <a:rPr dirty="0"/>
              <a:t> Results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Line"/>
          <p:cNvSpPr/>
          <p:nvPr/>
        </p:nvSpPr>
        <p:spPr>
          <a:xfrm>
            <a:off x="4002412" y="7501254"/>
            <a:ext cx="94898" cy="397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6018" y="18321"/>
                  <a:pt x="11436" y="14951"/>
                  <a:pt x="7890" y="11515"/>
                </a:cubicBezTo>
                <a:cubicBezTo>
                  <a:pt x="3985" y="7733"/>
                  <a:pt x="1347" y="3882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3" name="Line"/>
          <p:cNvSpPr/>
          <p:nvPr/>
        </p:nvSpPr>
        <p:spPr>
          <a:xfrm>
            <a:off x="6712274" y="11100315"/>
            <a:ext cx="517223" cy="300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7156" y="17637"/>
                  <a:pt x="12779" y="13453"/>
                  <a:pt x="8476" y="9053"/>
                </a:cubicBezTo>
                <a:cubicBezTo>
                  <a:pt x="5617" y="6129"/>
                  <a:pt x="2791" y="3111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4" name="Line"/>
          <p:cNvSpPr/>
          <p:nvPr/>
        </p:nvSpPr>
        <p:spPr>
          <a:xfrm>
            <a:off x="10201922" y="12369486"/>
            <a:ext cx="634376" cy="90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290" y="19668"/>
                  <a:pt x="14987" y="17115"/>
                  <a:pt x="11697" y="13945"/>
                </a:cubicBezTo>
                <a:cubicBezTo>
                  <a:pt x="7778" y="10169"/>
                  <a:pt x="3877" y="5518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5" name="Line"/>
          <p:cNvSpPr/>
          <p:nvPr/>
        </p:nvSpPr>
        <p:spPr>
          <a:xfrm>
            <a:off x="13725042" y="12352938"/>
            <a:ext cx="494887" cy="83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153" y="5268"/>
                  <a:pt x="14671" y="9686"/>
                  <a:pt x="11163" y="13243"/>
                </a:cubicBezTo>
                <a:cubicBezTo>
                  <a:pt x="7464" y="16993"/>
                  <a:pt x="3740" y="19781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6" name="Line"/>
          <p:cNvSpPr/>
          <p:nvPr/>
        </p:nvSpPr>
        <p:spPr>
          <a:xfrm>
            <a:off x="4045417" y="5554995"/>
            <a:ext cx="125505" cy="470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663" y="19552"/>
                  <a:pt x="3377" y="17508"/>
                  <a:pt x="5142" y="15466"/>
                </a:cubicBezTo>
                <a:cubicBezTo>
                  <a:pt x="7271" y="13005"/>
                  <a:pt x="9475" y="10547"/>
                  <a:pt x="11987" y="8112"/>
                </a:cubicBezTo>
                <a:cubicBezTo>
                  <a:pt x="14808" y="5376"/>
                  <a:pt x="18014" y="2671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7" name="Line"/>
          <p:cNvSpPr/>
          <p:nvPr/>
        </p:nvSpPr>
        <p:spPr>
          <a:xfrm>
            <a:off x="4961314" y="3712284"/>
            <a:ext cx="364374" cy="414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04" y="19873"/>
                  <a:pt x="3039" y="18166"/>
                  <a:pt x="4603" y="16480"/>
                </a:cubicBezTo>
                <a:cubicBezTo>
                  <a:pt x="9937" y="10730"/>
                  <a:pt x="15611" y="522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8" name="Line"/>
          <p:cNvSpPr/>
          <p:nvPr/>
        </p:nvSpPr>
        <p:spPr>
          <a:xfrm>
            <a:off x="10174664" y="1265103"/>
            <a:ext cx="497873" cy="76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56" y="16674"/>
                  <a:pt x="8323" y="12182"/>
                  <a:pt x="12502" y="8127"/>
                </a:cubicBezTo>
                <a:cubicBezTo>
                  <a:pt x="15529" y="5188"/>
                  <a:pt x="18562" y="247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9" name="Line"/>
          <p:cNvSpPr/>
          <p:nvPr/>
        </p:nvSpPr>
        <p:spPr>
          <a:xfrm>
            <a:off x="13568737" y="1262694"/>
            <a:ext cx="463755" cy="48546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18947187" y="3596985"/>
            <a:ext cx="380957" cy="41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707" y="2100"/>
                  <a:pt x="5316" y="4304"/>
                  <a:pt x="7822" y="6606"/>
                </a:cubicBezTo>
                <a:cubicBezTo>
                  <a:pt x="12865" y="11238"/>
                  <a:pt x="17474" y="16254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1" name="Line"/>
          <p:cNvSpPr/>
          <p:nvPr/>
        </p:nvSpPr>
        <p:spPr>
          <a:xfrm>
            <a:off x="20156862" y="5381959"/>
            <a:ext cx="153262" cy="494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33" y="2699"/>
                  <a:pt x="6325" y="5438"/>
                  <a:pt x="8967" y="8210"/>
                </a:cubicBezTo>
                <a:cubicBezTo>
                  <a:pt x="11213" y="10565"/>
                  <a:pt x="13205" y="12943"/>
                  <a:pt x="15373" y="15306"/>
                </a:cubicBezTo>
                <a:cubicBezTo>
                  <a:pt x="17309" y="17417"/>
                  <a:pt x="19386" y="1951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>
            <a:off x="20327159" y="7303830"/>
            <a:ext cx="86204" cy="472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88" y="2896"/>
                  <a:pt x="17071" y="5783"/>
                  <a:pt x="14350" y="8662"/>
                </a:cubicBezTo>
                <a:cubicBezTo>
                  <a:pt x="10252" y="12999"/>
                  <a:pt x="5467" y="17314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3" name="Line"/>
          <p:cNvSpPr/>
          <p:nvPr/>
        </p:nvSpPr>
        <p:spPr>
          <a:xfrm>
            <a:off x="19428274" y="9143013"/>
            <a:ext cx="302464" cy="431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135" y="3128"/>
                  <a:pt x="16478" y="6180"/>
                  <a:pt x="13637" y="9147"/>
                </a:cubicBezTo>
                <a:cubicBezTo>
                  <a:pt x="9472" y="13496"/>
                  <a:pt x="4917" y="17656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4" name="Line"/>
          <p:cNvSpPr/>
          <p:nvPr/>
        </p:nvSpPr>
        <p:spPr>
          <a:xfrm>
            <a:off x="7197680" y="2104952"/>
            <a:ext cx="461646" cy="236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044" y="19387"/>
                  <a:pt x="4099" y="17212"/>
                  <a:pt x="6165" y="15075"/>
                </a:cubicBezTo>
                <a:cubicBezTo>
                  <a:pt x="11249" y="9815"/>
                  <a:pt x="16395" y="478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5" name="Line"/>
          <p:cNvSpPr/>
          <p:nvPr/>
        </p:nvSpPr>
        <p:spPr>
          <a:xfrm>
            <a:off x="16573943" y="2034219"/>
            <a:ext cx="453454" cy="21828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6" name="Line"/>
          <p:cNvSpPr/>
          <p:nvPr/>
        </p:nvSpPr>
        <p:spPr>
          <a:xfrm>
            <a:off x="17091758" y="10916548"/>
            <a:ext cx="850189" cy="51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624" y="3144"/>
                  <a:pt x="15629" y="6237"/>
                  <a:pt x="12615" y="9278"/>
                </a:cubicBezTo>
                <a:cubicBezTo>
                  <a:pt x="8446" y="13485"/>
                  <a:pt x="4240" y="17592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Line"/>
          <p:cNvSpPr/>
          <p:nvPr/>
        </p:nvSpPr>
        <p:spPr>
          <a:xfrm>
            <a:off x="4762849" y="9315481"/>
            <a:ext cx="291774" cy="390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444" y="19031"/>
                  <a:pt x="15423" y="16370"/>
                  <a:pt x="12544" y="13624"/>
                </a:cubicBezTo>
                <a:cubicBezTo>
                  <a:pt x="7991" y="9280"/>
                  <a:pt x="3802" y="4730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8" name="Deploy app or publish paper"/>
          <p:cNvSpPr/>
          <p:nvPr/>
        </p:nvSpPr>
        <p:spPr>
          <a:xfrm>
            <a:off x="3287208" y="7878372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399" name="Build app or write paper"/>
          <p:cNvSpPr/>
          <p:nvPr/>
        </p:nvSpPr>
        <p:spPr>
          <a:xfrm>
            <a:off x="4959173" y="9657934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400" name="Write code to apply a modeling algorithm."/>
          <p:cNvSpPr/>
          <p:nvPr/>
        </p:nvSpPr>
        <p:spPr>
          <a:xfrm>
            <a:off x="18401079" y="7878372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401" name="Transform the data. Do feature engineering."/>
          <p:cNvSpPr/>
          <p:nvPr/>
        </p:nvSpPr>
        <p:spPr>
          <a:xfrm>
            <a:off x="18401079" y="4114888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402" name="Visualize the data and/or results"/>
          <p:cNvSpPr/>
          <p:nvPr/>
        </p:nvSpPr>
        <p:spPr>
          <a:xfrm>
            <a:off x="14181618" y="11183496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403" name="Tidy data into useable form"/>
          <p:cNvSpPr/>
          <p:nvPr/>
        </p:nvSpPr>
        <p:spPr>
          <a:xfrm>
            <a:off x="10801350" y="427606"/>
            <a:ext cx="2781300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404" name="Import data into software"/>
          <p:cNvSpPr/>
          <p:nvPr/>
        </p:nvSpPr>
        <p:spPr>
          <a:xfrm>
            <a:off x="7421081" y="763703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405" name="Form Hypothesis"/>
          <p:cNvSpPr/>
          <p:nvPr/>
        </p:nvSpPr>
        <p:spPr>
          <a:xfrm>
            <a:off x="2328394" y="6022393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Form Hypothesis</a:t>
            </a:r>
          </a:p>
        </p:txBody>
      </p:sp>
      <p:sp>
        <p:nvSpPr>
          <p:cNvPr id="406" name="Design Experiment"/>
          <p:cNvSpPr/>
          <p:nvPr/>
        </p:nvSpPr>
        <p:spPr>
          <a:xfrm>
            <a:off x="3286740" y="4114671"/>
            <a:ext cx="2782236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Design Experiment</a:t>
            </a:r>
          </a:p>
        </p:txBody>
      </p:sp>
      <p:sp>
        <p:nvSpPr>
          <p:cNvPr id="407" name="Collect…"/>
          <p:cNvSpPr/>
          <p:nvPr/>
        </p:nvSpPr>
        <p:spPr>
          <a:xfrm>
            <a:off x="4958705" y="232124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408" name="Explore or Test"/>
          <p:cNvSpPr/>
          <p:nvPr/>
        </p:nvSpPr>
        <p:spPr>
          <a:xfrm>
            <a:off x="16635438" y="232124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Explore or Test</a:t>
            </a:r>
          </a:p>
        </p:txBody>
      </p:sp>
      <p:sp>
        <p:nvSpPr>
          <p:cNvPr id="409" name="Communicate Results"/>
          <p:cNvSpPr/>
          <p:nvPr/>
        </p:nvSpPr>
        <p:spPr>
          <a:xfrm>
            <a:off x="7208047" y="1118327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3400"/>
              <a:t>Communicate</a:t>
            </a:r>
            <a:r>
              <a:t> Results</a:t>
            </a:r>
          </a:p>
        </p:txBody>
      </p:sp>
      <p:sp>
        <p:nvSpPr>
          <p:cNvPr id="410" name="Munge data"/>
          <p:cNvSpPr/>
          <p:nvPr/>
        </p:nvSpPr>
        <p:spPr>
          <a:xfrm>
            <a:off x="19466190" y="6022610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1" name="Munge data"/>
          <p:cNvSpPr/>
          <p:nvPr/>
        </p:nvSpPr>
        <p:spPr>
          <a:xfrm>
            <a:off x="16635907" y="9657934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2" name="Munge data"/>
          <p:cNvSpPr/>
          <p:nvPr/>
        </p:nvSpPr>
        <p:spPr>
          <a:xfrm>
            <a:off x="10801350" y="11737776"/>
            <a:ext cx="2781300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3" name="Munge data"/>
          <p:cNvSpPr/>
          <p:nvPr/>
        </p:nvSpPr>
        <p:spPr>
          <a:xfrm>
            <a:off x="14181618" y="763703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Tidy data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417" name="Tidy functions all expect and return the same data structure, known as tidy data:…"/>
          <p:cNvSpPr txBox="1"/>
          <p:nvPr/>
        </p:nvSpPr>
        <p:spPr>
          <a:xfrm>
            <a:off x="5110508" y="3514476"/>
            <a:ext cx="14197749" cy="752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all expect and return the same data structure, known as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 data</a:t>
            </a:r>
            <a:r>
              <a:t>:</a:t>
            </a:r>
          </a:p>
          <a:p>
            <a:pPr marL="838200" indent="-8382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data frame</a:t>
            </a:r>
            <a:r>
              <a:t> that contains </a:t>
            </a:r>
          </a:p>
          <a:p>
            <a:pPr marL="838200" indent="-8382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variables</a:t>
            </a:r>
            <a:r>
              <a:t> in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columns</a:t>
            </a:r>
            <a:r>
              <a:t> and </a:t>
            </a:r>
          </a:p>
          <a:p>
            <a:pPr marL="838200" indent="-8382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90B2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cases</a:t>
            </a:r>
            <a:r>
              <a:t> in the </a:t>
            </a:r>
            <a:r>
              <a:rPr b="1">
                <a:solidFill>
                  <a:srgbClr val="91B47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rows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&quot;Tidy data sets are all alike; but every messy data set is messy in its own way.&quot;…"/>
          <p:cNvSpPr txBox="1"/>
          <p:nvPr/>
        </p:nvSpPr>
        <p:spPr>
          <a:xfrm>
            <a:off x="2376357" y="3155949"/>
            <a:ext cx="19631286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"Tidy data sets are all alike; but every messy data set is messy in its own way."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Hadley Wickham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idyr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tidyr</a:t>
            </a:r>
          </a:p>
        </p:txBody>
      </p:sp>
      <p:pic>
        <p:nvPicPr>
          <p:cNvPr id="4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Open 03-Tidy-Data.Rmd"/>
          <p:cNvSpPr txBox="1">
            <a:spLocks noGrp="1"/>
          </p:cNvSpPr>
          <p:nvPr>
            <p:ph type="body" sz="half" idx="4294967295"/>
          </p:nvPr>
        </p:nvSpPr>
        <p:spPr>
          <a:xfrm>
            <a:off x="6930529" y="3021307"/>
            <a:ext cx="10522943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03-Tidy-Data.Rmd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5803" y="4000500"/>
            <a:ext cx="4929390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27" name="tid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tidyr</a:t>
            </a:r>
          </a:p>
        </p:txBody>
      </p:sp>
      <p:sp>
        <p:nvSpPr>
          <p:cNvPr id="428" name="A package that reshapes the layout of tabular data.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package that reshapes the layout of tabular data.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ath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gather()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433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35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436" name="Shape"/>
          <p:cNvSpPr/>
          <p:nvPr/>
        </p:nvSpPr>
        <p:spPr>
          <a:xfrm>
            <a:off x="5770422" y="5209560"/>
            <a:ext cx="3608113" cy="408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18"/>
                </a:moveTo>
                <a:lnTo>
                  <a:pt x="21582" y="0"/>
                </a:lnTo>
                <a:lnTo>
                  <a:pt x="21600" y="21600"/>
                </a:lnTo>
                <a:lnTo>
                  <a:pt x="13" y="14273"/>
                </a:lnTo>
                <a:lnTo>
                  <a:pt x="0" y="571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7" name="Rectangle"/>
          <p:cNvSpPr/>
          <p:nvPr/>
        </p:nvSpPr>
        <p:spPr>
          <a:xfrm>
            <a:off x="5787652" y="6282815"/>
            <a:ext cx="3561004" cy="1616270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38" name="Screen Shot 2017-07-20 at 2.04.21 PM.png" descr="Screen Shot 2017-07-20 at 2.04.21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49592" y="5253202"/>
            <a:ext cx="10826399" cy="403212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1" name="What are the variables in case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cases?</a:t>
            </a:r>
          </a:p>
        </p:txBody>
      </p:sp>
      <p:graphicFrame>
        <p:nvGraphicFramePr>
          <p:cNvPr id="442" name="Table"/>
          <p:cNvGraphicFramePr/>
          <p:nvPr/>
        </p:nvGraphicFramePr>
        <p:xfrm>
          <a:off x="8634276" y="516117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5" name="What are the variables in case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cases?</a:t>
            </a:r>
          </a:p>
        </p:txBody>
      </p:sp>
      <p:graphicFrame>
        <p:nvGraphicFramePr>
          <p:cNvPr id="446" name="Table"/>
          <p:cNvGraphicFramePr/>
          <p:nvPr/>
        </p:nvGraphicFramePr>
        <p:xfrm>
          <a:off x="8634276" y="516117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450" name="Group"/>
          <p:cNvGrpSpPr/>
          <p:nvPr/>
        </p:nvGrpSpPr>
        <p:grpSpPr>
          <a:xfrm>
            <a:off x="8632404" y="5168534"/>
            <a:ext cx="5745811" cy="5452786"/>
            <a:chOff x="629680" y="387028"/>
            <a:chExt cx="5745810" cy="5452785"/>
          </a:xfrm>
        </p:grpSpPr>
        <p:sp>
          <p:nvSpPr>
            <p:cNvPr id="447" name="Rectangle"/>
            <p:cNvSpPr/>
            <p:nvPr/>
          </p:nvSpPr>
          <p:spPr>
            <a:xfrm>
              <a:off x="629680" y="387028"/>
              <a:ext cx="1933382" cy="404599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8" name="Line"/>
            <p:cNvSpPr/>
            <p:nvPr/>
          </p:nvSpPr>
          <p:spPr>
            <a:xfrm flipV="1">
              <a:off x="1640705" y="924503"/>
              <a:ext cx="2" cy="3282389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" name="Country"/>
            <p:cNvSpPr txBox="1"/>
            <p:nvPr/>
          </p:nvSpPr>
          <p:spPr>
            <a:xfrm>
              <a:off x="2908900" y="4441103"/>
              <a:ext cx="3466592" cy="139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Country</a:t>
              </a:r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0565784" y="5144098"/>
            <a:ext cx="5811212" cy="6264325"/>
            <a:chOff x="0" y="100258"/>
            <a:chExt cx="5811210" cy="6264323"/>
          </a:xfrm>
        </p:grpSpPr>
        <p:sp>
          <p:nvSpPr>
            <p:cNvPr id="451" name="Rectangle"/>
            <p:cNvSpPr/>
            <p:nvPr/>
          </p:nvSpPr>
          <p:spPr>
            <a:xfrm>
              <a:off x="0" y="100258"/>
              <a:ext cx="5811211" cy="1029678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2" name="Line"/>
            <p:cNvSpPr/>
            <p:nvPr/>
          </p:nvSpPr>
          <p:spPr>
            <a:xfrm>
              <a:off x="248602" y="650180"/>
              <a:ext cx="5301377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3" name="Year"/>
            <p:cNvSpPr txBox="1"/>
            <p:nvPr/>
          </p:nvSpPr>
          <p:spPr>
            <a:xfrm>
              <a:off x="337896" y="5098905"/>
              <a:ext cx="2425701" cy="1265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10553084" y="6148740"/>
            <a:ext cx="5812139" cy="6143016"/>
            <a:chOff x="0" y="0"/>
            <a:chExt cx="5812138" cy="614301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5812139" cy="308094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6" name="Oval"/>
            <p:cNvSpPr/>
            <p:nvPr/>
          </p:nvSpPr>
          <p:spPr>
            <a:xfrm>
              <a:off x="571500" y="438348"/>
              <a:ext cx="4723607" cy="2178845"/>
            </a:xfrm>
            <a:prstGeom prst="ellips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7" name="Line"/>
            <p:cNvSpPr/>
            <p:nvPr/>
          </p:nvSpPr>
          <p:spPr>
            <a:xfrm flipH="1">
              <a:off x="23313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EBEBEB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8" name="Line"/>
            <p:cNvSpPr/>
            <p:nvPr/>
          </p:nvSpPr>
          <p:spPr>
            <a:xfrm flipH="1">
              <a:off x="25980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9" name="Count"/>
            <p:cNvSpPr txBox="1"/>
            <p:nvPr/>
          </p:nvSpPr>
          <p:spPr>
            <a:xfrm>
              <a:off x="350596" y="4744304"/>
              <a:ext cx="3330077" cy="139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Count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1" animBg="1" advAuto="0"/>
      <p:bldP spid="460" grpId="2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463" name="On a sheet of paper, draw how the cases data set would look if it had the same values grouped into three columns: country, year, n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78358">
              <a:spcBef>
                <a:spcPts val="2300"/>
              </a:spcBef>
              <a:buSzTx/>
              <a:buNone/>
              <a:defRPr sz="59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the cases data set would look if it had the same values grouped into three columns: </a:t>
            </a:r>
            <a:r>
              <a:rPr i="1"/>
              <a:t>country</a:t>
            </a:r>
            <a:r>
              <a:t>, </a:t>
            </a:r>
            <a:r>
              <a:rPr i="1"/>
              <a:t>year</a:t>
            </a:r>
            <a:r>
              <a:t>, </a:t>
            </a:r>
            <a:r>
              <a:rPr i="1"/>
              <a:t>n</a:t>
            </a:r>
          </a:p>
        </p:txBody>
      </p:sp>
      <p:pic>
        <p:nvPicPr>
          <p:cNvPr id="46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graphicFrame>
        <p:nvGraphicFramePr>
          <p:cNvPr id="465" name="Table"/>
          <p:cNvGraphicFramePr/>
          <p:nvPr/>
        </p:nvGraphicFramePr>
        <p:xfrm>
          <a:off x="8634276" y="6704465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6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73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474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475" name="Rectangle"/>
          <p:cNvSpPr/>
          <p:nvPr/>
        </p:nvSpPr>
        <p:spPr>
          <a:xfrm>
            <a:off x="15142224" y="3193485"/>
            <a:ext cx="6654091" cy="98894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7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480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481" name="Rectangle"/>
          <p:cNvSpPr/>
          <p:nvPr/>
        </p:nvSpPr>
        <p:spPr>
          <a:xfrm>
            <a:off x="15142224" y="4141261"/>
            <a:ext cx="6654091" cy="90563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8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48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487" name="Rectangle"/>
          <p:cNvSpPr/>
          <p:nvPr/>
        </p:nvSpPr>
        <p:spPr>
          <a:xfrm>
            <a:off x="15142224" y="5132374"/>
            <a:ext cx="6654091" cy="10345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&quot;Data are not just numbers,…"/>
          <p:cNvSpPr txBox="1"/>
          <p:nvPr/>
        </p:nvSpPr>
        <p:spPr>
          <a:xfrm>
            <a:off x="2833687" y="3949699"/>
            <a:ext cx="1871662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"Data are not just numbers,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they are numbers with a context."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George Cobb and David Moore (1997)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9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49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493" name="Rectangle"/>
          <p:cNvSpPr/>
          <p:nvPr/>
        </p:nvSpPr>
        <p:spPr>
          <a:xfrm>
            <a:off x="15142224" y="6085388"/>
            <a:ext cx="6654091" cy="67000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9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49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499" name="Rectangle"/>
          <p:cNvSpPr/>
          <p:nvPr/>
        </p:nvSpPr>
        <p:spPr>
          <a:xfrm>
            <a:off x="15142224" y="7071263"/>
            <a:ext cx="6654091" cy="62018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03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04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05" name="Rectangle"/>
          <p:cNvSpPr/>
          <p:nvPr/>
        </p:nvSpPr>
        <p:spPr>
          <a:xfrm>
            <a:off x="15142224" y="7991415"/>
            <a:ext cx="6654091" cy="52218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0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10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11" name="Rectangle"/>
          <p:cNvSpPr/>
          <p:nvPr/>
        </p:nvSpPr>
        <p:spPr>
          <a:xfrm>
            <a:off x="15142224" y="9010153"/>
            <a:ext cx="665409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1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1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17" name="Rectangle"/>
          <p:cNvSpPr/>
          <p:nvPr/>
        </p:nvSpPr>
        <p:spPr>
          <a:xfrm>
            <a:off x="15142224" y="9963167"/>
            <a:ext cx="6654091" cy="27916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2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2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23" name="Rectangle"/>
          <p:cNvSpPr/>
          <p:nvPr/>
        </p:nvSpPr>
        <p:spPr>
          <a:xfrm>
            <a:off x="15142224" y="10916180"/>
            <a:ext cx="6654091" cy="19523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2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2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32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33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34" name="Rectangle"/>
          <p:cNvSpPr/>
          <p:nvPr/>
        </p:nvSpPr>
        <p:spPr>
          <a:xfrm>
            <a:off x="15271367" y="2206517"/>
            <a:ext cx="6395806" cy="9742073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5" name="Line"/>
          <p:cNvSpPr/>
          <p:nvPr/>
        </p:nvSpPr>
        <p:spPr>
          <a:xfrm flipV="1">
            <a:off x="20567388" y="2558278"/>
            <a:ext cx="2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6" name="Line"/>
          <p:cNvSpPr/>
          <p:nvPr/>
        </p:nvSpPr>
        <p:spPr>
          <a:xfrm flipV="1">
            <a:off x="1846927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7" name="Line"/>
          <p:cNvSpPr/>
          <p:nvPr/>
        </p:nvSpPr>
        <p:spPr>
          <a:xfrm flipV="1">
            <a:off x="1644735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4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4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43" name="gather()"/>
          <p:cNvSpPr/>
          <p:nvPr/>
        </p:nvSpPr>
        <p:spPr>
          <a:xfrm>
            <a:off x="10377569" y="3074443"/>
            <a:ext cx="4347388" cy="2338815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gather()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4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4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49" name="Rounded Rectangle"/>
          <p:cNvSpPr/>
          <p:nvPr/>
        </p:nvSpPr>
        <p:spPr>
          <a:xfrm>
            <a:off x="3625796" y="1933101"/>
            <a:ext cx="6378265" cy="4659918"/>
          </a:xfrm>
          <a:prstGeom prst="roundRect">
            <a:avLst>
              <a:gd name="adj" fmla="val 1569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0" name="1"/>
          <p:cNvSpPr txBox="1"/>
          <p:nvPr/>
        </p:nvSpPr>
        <p:spPr>
          <a:xfrm>
            <a:off x="1817650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551" name="2"/>
          <p:cNvSpPr txBox="1"/>
          <p:nvPr/>
        </p:nvSpPr>
        <p:spPr>
          <a:xfrm>
            <a:off x="2016178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0914" y="4571605"/>
            <a:ext cx="18522172" cy="751919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sp>
        <p:nvSpPr>
          <p:cNvPr id="215" name="Rectangle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table1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3335454" y="4782784"/>
            <a:ext cx="3667035" cy="5966679"/>
            <a:chOff x="1459119" y="0"/>
            <a:chExt cx="3667033" cy="5966678"/>
          </a:xfrm>
        </p:grpSpPr>
        <p:sp>
          <p:nvSpPr>
            <p:cNvPr id="217" name="Rectangle"/>
            <p:cNvSpPr/>
            <p:nvPr/>
          </p:nvSpPr>
          <p:spPr>
            <a:xfrm>
              <a:off x="1459119" y="0"/>
              <a:ext cx="3667034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2" name="Group"/>
          <p:cNvGrpSpPr/>
          <p:nvPr/>
        </p:nvGrpSpPr>
        <p:grpSpPr>
          <a:xfrm>
            <a:off x="6990987" y="4782783"/>
            <a:ext cx="4077843" cy="5966680"/>
            <a:chOff x="119623" y="0"/>
            <a:chExt cx="4077842" cy="5966678"/>
          </a:xfrm>
        </p:grpSpPr>
        <p:sp>
          <p:nvSpPr>
            <p:cNvPr id="220" name="Rectangle"/>
            <p:cNvSpPr/>
            <p:nvPr/>
          </p:nvSpPr>
          <p:spPr>
            <a:xfrm>
              <a:off x="119623" y="-1"/>
              <a:ext cx="4077843" cy="596668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1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5" name="Group"/>
          <p:cNvGrpSpPr/>
          <p:nvPr/>
        </p:nvGrpSpPr>
        <p:grpSpPr>
          <a:xfrm>
            <a:off x="10979149" y="4782784"/>
            <a:ext cx="3210657" cy="5966679"/>
            <a:chOff x="1459119" y="0"/>
            <a:chExt cx="3210655" cy="5966678"/>
          </a:xfrm>
        </p:grpSpPr>
        <p:sp>
          <p:nvSpPr>
            <p:cNvPr id="223" name="Rectangle"/>
            <p:cNvSpPr/>
            <p:nvPr/>
          </p:nvSpPr>
          <p:spPr>
            <a:xfrm>
              <a:off x="1459119" y="0"/>
              <a:ext cx="3210657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8" name="Group"/>
          <p:cNvGrpSpPr/>
          <p:nvPr/>
        </p:nvGrpSpPr>
        <p:grpSpPr>
          <a:xfrm>
            <a:off x="14133195" y="4782783"/>
            <a:ext cx="6729425" cy="5966680"/>
            <a:chOff x="858838" y="0"/>
            <a:chExt cx="6729424" cy="5966678"/>
          </a:xfrm>
        </p:grpSpPr>
        <p:sp>
          <p:nvSpPr>
            <p:cNvPr id="226" name="Rectangle"/>
            <p:cNvSpPr/>
            <p:nvPr/>
          </p:nvSpPr>
          <p:spPr>
            <a:xfrm>
              <a:off x="858838" y="-1"/>
              <a:ext cx="6729425" cy="596668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1" animBg="1" advAuto="0"/>
      <p:bldP spid="222" grpId="2" animBg="1" advAuto="0"/>
      <p:bldP spid="225" grpId="3" animBg="1" advAuto="0"/>
      <p:bldP spid="228" grpId="4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5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5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57" name="key (former column names)"/>
          <p:cNvSpPr txBox="1"/>
          <p:nvPr/>
        </p:nvSpPr>
        <p:spPr>
          <a:xfrm>
            <a:off x="17857649" y="1017308"/>
            <a:ext cx="6472193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key </a:t>
            </a:r>
            <a:r>
              <a:rPr sz="3443">
                <a:latin typeface="Source Sans Pro"/>
                <a:ea typeface="Source Sans Pro"/>
                <a:cs typeface="Source Sans Pro"/>
                <a:sym typeface="Source Sans Pro"/>
              </a:rPr>
              <a:t>(former column names)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6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6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63" name="key"/>
          <p:cNvSpPr txBox="1"/>
          <p:nvPr/>
        </p:nvSpPr>
        <p:spPr>
          <a:xfrm>
            <a:off x="17857649" y="1017308"/>
            <a:ext cx="6472193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 defTabSz="490727">
              <a:spcBef>
                <a:spcPts val="2000"/>
              </a:spcBef>
              <a:defRPr sz="4871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A6AAA9"/>
                </a:solidFill>
              </a:rPr>
              <a:t>key</a:t>
            </a:r>
          </a:p>
        </p:txBody>
      </p:sp>
      <p:sp>
        <p:nvSpPr>
          <p:cNvPr id="564" name="value (former cells)"/>
          <p:cNvSpPr txBox="1"/>
          <p:nvPr/>
        </p:nvSpPr>
        <p:spPr>
          <a:xfrm>
            <a:off x="19595293" y="1017308"/>
            <a:ext cx="6472194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value </a:t>
            </a:r>
            <a:r>
              <a:rPr sz="3443">
                <a:latin typeface="Source Sans Pro"/>
                <a:ea typeface="Source Sans Pro"/>
                <a:cs typeface="Source Sans Pro"/>
                <a:sym typeface="Source Sans Pro"/>
              </a:rPr>
              <a:t>(former cells)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gather()</a:t>
            </a:r>
          </a:p>
        </p:txBody>
      </p:sp>
      <p:sp>
        <p:nvSpPr>
          <p:cNvPr id="568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9" name="cases %&gt;% gather(key = &quot;year&quot;, value = &quot;n&quot;, 2:4)"/>
          <p:cNvSpPr txBox="1"/>
          <p:nvPr/>
        </p:nvSpPr>
        <p:spPr>
          <a:xfrm>
            <a:off x="2690177" y="3081075"/>
            <a:ext cx="191013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cases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gather(key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"year"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value 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"n"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2:4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70" name="name of the new key column…"/>
          <p:cNvSpPr/>
          <p:nvPr/>
        </p:nvSpPr>
        <p:spPr>
          <a:xfrm>
            <a:off x="6633424" y="3957299"/>
            <a:ext cx="5058666" cy="5208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58" y="0"/>
                </a:moveTo>
                <a:lnTo>
                  <a:pt x="19197" y="4236"/>
                </a:lnTo>
                <a:lnTo>
                  <a:pt x="2228" y="4236"/>
                </a:lnTo>
                <a:cubicBezTo>
                  <a:pt x="997" y="4236"/>
                  <a:pt x="0" y="5052"/>
                  <a:pt x="0" y="6059"/>
                </a:cubicBezTo>
                <a:lnTo>
                  <a:pt x="0" y="19776"/>
                </a:lnTo>
                <a:cubicBezTo>
                  <a:pt x="0" y="2078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83"/>
                  <a:pt x="21600" y="19776"/>
                </a:cubicBezTo>
                <a:lnTo>
                  <a:pt x="21600" y="6059"/>
                </a:lnTo>
                <a:cubicBezTo>
                  <a:pt x="21600" y="5388"/>
                  <a:pt x="21153" y="4809"/>
                  <a:pt x="20493" y="4492"/>
                </a:cubicBezTo>
                <a:lnTo>
                  <a:pt x="21058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name of the new key column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(a character string)</a:t>
            </a:r>
          </a:p>
        </p:txBody>
      </p:sp>
      <p:sp>
        <p:nvSpPr>
          <p:cNvPr id="571" name="data frame to reshape"/>
          <p:cNvSpPr/>
          <p:nvPr/>
        </p:nvSpPr>
        <p:spPr>
          <a:xfrm>
            <a:off x="2249778" y="4047390"/>
            <a:ext cx="4133093" cy="5093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85" y="0"/>
                </a:moveTo>
                <a:lnTo>
                  <a:pt x="2731" y="4152"/>
                </a:lnTo>
                <a:lnTo>
                  <a:pt x="2228" y="4152"/>
                </a:lnTo>
                <a:cubicBezTo>
                  <a:pt x="997" y="4152"/>
                  <a:pt x="0" y="4972"/>
                  <a:pt x="0" y="5984"/>
                </a:cubicBezTo>
                <a:lnTo>
                  <a:pt x="0" y="19767"/>
                </a:lnTo>
                <a:cubicBezTo>
                  <a:pt x="0" y="20779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79"/>
                  <a:pt x="21600" y="19767"/>
                </a:cubicBezTo>
                <a:lnTo>
                  <a:pt x="21600" y="5984"/>
                </a:lnTo>
                <a:cubicBezTo>
                  <a:pt x="21600" y="4972"/>
                  <a:pt x="20603" y="4152"/>
                  <a:pt x="19372" y="4152"/>
                </a:cubicBezTo>
                <a:lnTo>
                  <a:pt x="4040" y="4152"/>
                </a:lnTo>
                <a:lnTo>
                  <a:pt x="3385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data frame to reshape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</p:txBody>
      </p:sp>
      <p:sp>
        <p:nvSpPr>
          <p:cNvPr id="572" name="name of the new value column…"/>
          <p:cNvSpPr/>
          <p:nvPr/>
        </p:nvSpPr>
        <p:spPr>
          <a:xfrm>
            <a:off x="11942643" y="3932692"/>
            <a:ext cx="6034805" cy="5208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7601" y="4534"/>
                </a:lnTo>
                <a:cubicBezTo>
                  <a:pt x="17426" y="4487"/>
                  <a:pt x="17245" y="4455"/>
                  <a:pt x="17053" y="4455"/>
                </a:cubicBezTo>
                <a:lnTo>
                  <a:pt x="1961" y="4455"/>
                </a:lnTo>
                <a:cubicBezTo>
                  <a:pt x="878" y="4455"/>
                  <a:pt x="0" y="5261"/>
                  <a:pt x="0" y="6256"/>
                </a:cubicBezTo>
                <a:lnTo>
                  <a:pt x="0" y="19799"/>
                </a:lnTo>
                <a:cubicBezTo>
                  <a:pt x="0" y="20794"/>
                  <a:pt x="878" y="21600"/>
                  <a:pt x="1961" y="21600"/>
                </a:cubicBezTo>
                <a:lnTo>
                  <a:pt x="17053" y="21600"/>
                </a:lnTo>
                <a:cubicBezTo>
                  <a:pt x="18136" y="21600"/>
                  <a:pt x="19014" y="20794"/>
                  <a:pt x="19014" y="19799"/>
                </a:cubicBezTo>
                <a:lnTo>
                  <a:pt x="19014" y="6256"/>
                </a:lnTo>
                <a:cubicBezTo>
                  <a:pt x="19014" y="5828"/>
                  <a:pt x="18846" y="5440"/>
                  <a:pt x="18575" y="5131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algn="l"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name of the new value column</a:t>
            </a:r>
          </a:p>
          <a:p>
            <a:pPr algn="l"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(a character </a:t>
            </a:r>
            <a:r>
              <a:rPr dirty="0" smtClean="0"/>
              <a:t>string</a:t>
            </a:r>
            <a:r>
              <a:rPr dirty="0"/>
              <a:t>)</a:t>
            </a:r>
          </a:p>
        </p:txBody>
      </p:sp>
      <p:sp>
        <p:nvSpPr>
          <p:cNvPr id="573" name="numeric indexes of columns to collapse…"/>
          <p:cNvSpPr/>
          <p:nvPr/>
        </p:nvSpPr>
        <p:spPr>
          <a:xfrm>
            <a:off x="17851078" y="4023973"/>
            <a:ext cx="4191001" cy="5117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39" y="0"/>
                </a:moveTo>
                <a:lnTo>
                  <a:pt x="10383" y="3916"/>
                </a:lnTo>
                <a:lnTo>
                  <a:pt x="2228" y="3916"/>
                </a:lnTo>
                <a:cubicBezTo>
                  <a:pt x="997" y="3916"/>
                  <a:pt x="0" y="4748"/>
                  <a:pt x="0" y="5774"/>
                </a:cubicBezTo>
                <a:lnTo>
                  <a:pt x="0" y="19743"/>
                </a:lnTo>
                <a:cubicBezTo>
                  <a:pt x="0" y="20768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68"/>
                  <a:pt x="21600" y="19743"/>
                </a:cubicBezTo>
                <a:lnTo>
                  <a:pt x="21600" y="5774"/>
                </a:lnTo>
                <a:cubicBezTo>
                  <a:pt x="21600" y="4748"/>
                  <a:pt x="20603" y="3916"/>
                  <a:pt x="19372" y="3916"/>
                </a:cubicBezTo>
                <a:lnTo>
                  <a:pt x="11694" y="3916"/>
                </a:lnTo>
                <a:lnTo>
                  <a:pt x="11039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numeric indexes of columns to collapse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(or names)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gather()</a:t>
            </a:r>
          </a:p>
        </p:txBody>
      </p:sp>
      <p:sp>
        <p:nvSpPr>
          <p:cNvPr id="57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8" name="cases %&gt;% gather(&quot;year&quot;,&quot;n&quot;, 2:4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 gather("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year","n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2:4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79" name="numeric indexes"/>
          <p:cNvSpPr/>
          <p:nvPr/>
        </p:nvSpPr>
        <p:spPr>
          <a:xfrm>
            <a:off x="10862341" y="3990776"/>
            <a:ext cx="3385742" cy="3270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62" y="0"/>
                </a:moveTo>
                <a:lnTo>
                  <a:pt x="17106" y="5137"/>
                </a:lnTo>
                <a:lnTo>
                  <a:pt x="2228" y="5137"/>
                </a:lnTo>
                <a:cubicBezTo>
                  <a:pt x="998" y="5137"/>
                  <a:pt x="0" y="6170"/>
                  <a:pt x="0" y="7444"/>
                </a:cubicBezTo>
                <a:lnTo>
                  <a:pt x="0" y="19293"/>
                </a:lnTo>
                <a:cubicBezTo>
                  <a:pt x="0" y="20567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67"/>
                  <a:pt x="21600" y="19293"/>
                </a:cubicBezTo>
                <a:lnTo>
                  <a:pt x="21600" y="7444"/>
                </a:lnTo>
                <a:cubicBezTo>
                  <a:pt x="21600" y="6170"/>
                  <a:pt x="20602" y="5137"/>
                  <a:pt x="19372" y="5137"/>
                </a:cubicBezTo>
                <a:lnTo>
                  <a:pt x="18415" y="5137"/>
                </a:lnTo>
                <a:lnTo>
                  <a:pt x="17762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numeric indexes</a:t>
            </a:r>
          </a:p>
        </p:txBody>
      </p:sp>
      <p:pic>
        <p:nvPicPr>
          <p:cNvPr id="580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>
            <a:extLst/>
          </a:blip>
          <a:srcRect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2"/>
          <p:cNvSpPr txBox="1"/>
          <p:nvPr/>
        </p:nvSpPr>
        <p:spPr>
          <a:xfrm>
            <a:off x="11288447" y="7683038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</a:t>
            </a:r>
          </a:p>
        </p:txBody>
      </p:sp>
      <p:sp>
        <p:nvSpPr>
          <p:cNvPr id="582" name="3"/>
          <p:cNvSpPr txBox="1"/>
          <p:nvPr/>
        </p:nvSpPr>
        <p:spPr>
          <a:xfrm>
            <a:off x="15531211" y="7683038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3</a:t>
            </a:r>
          </a:p>
        </p:txBody>
      </p:sp>
      <p:sp>
        <p:nvSpPr>
          <p:cNvPr id="583" name="4"/>
          <p:cNvSpPr txBox="1"/>
          <p:nvPr/>
        </p:nvSpPr>
        <p:spPr>
          <a:xfrm>
            <a:off x="19773976" y="7683038"/>
            <a:ext cx="54450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gather()</a:t>
            </a:r>
          </a:p>
        </p:txBody>
      </p:sp>
      <p:sp>
        <p:nvSpPr>
          <p:cNvPr id="58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8" name="cases %&gt;% gather(&quot;year&quot;,&quot;n&quot;, &quot;2011&quot;, &quot;2012&quot;, &quot;2013&quot;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 gather("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year","n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"2011"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"2012"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"2013"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8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>
            <a:extLst/>
          </a:blip>
          <a:srcRect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2011"/>
          <p:cNvSpPr txBox="1"/>
          <p:nvPr/>
        </p:nvSpPr>
        <p:spPr>
          <a:xfrm>
            <a:off x="10654260" y="7683038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2011</a:t>
            </a:r>
          </a:p>
        </p:txBody>
      </p:sp>
      <p:sp>
        <p:nvSpPr>
          <p:cNvPr id="591" name="2012"/>
          <p:cNvSpPr txBox="1"/>
          <p:nvPr/>
        </p:nvSpPr>
        <p:spPr>
          <a:xfrm>
            <a:off x="14909724" y="7683038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2012</a:t>
            </a:r>
          </a:p>
        </p:txBody>
      </p:sp>
      <p:sp>
        <p:nvSpPr>
          <p:cNvPr id="592" name="2013"/>
          <p:cNvSpPr txBox="1"/>
          <p:nvPr/>
        </p:nvSpPr>
        <p:spPr>
          <a:xfrm>
            <a:off x="19190588" y="7683038"/>
            <a:ext cx="17112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2013</a:t>
            </a:r>
          </a:p>
        </p:txBody>
      </p:sp>
      <p:sp>
        <p:nvSpPr>
          <p:cNvPr id="593" name="names"/>
          <p:cNvSpPr/>
          <p:nvPr/>
        </p:nvSpPr>
        <p:spPr>
          <a:xfrm>
            <a:off x="14303192" y="4052093"/>
            <a:ext cx="3385741" cy="3203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81" y="0"/>
                </a:moveTo>
                <a:lnTo>
                  <a:pt x="16627" y="4790"/>
                </a:lnTo>
                <a:lnTo>
                  <a:pt x="2228" y="4790"/>
                </a:lnTo>
                <a:cubicBezTo>
                  <a:pt x="998" y="4790"/>
                  <a:pt x="0" y="5845"/>
                  <a:pt x="0" y="7146"/>
                </a:cubicBezTo>
                <a:lnTo>
                  <a:pt x="0" y="19245"/>
                </a:lnTo>
                <a:cubicBezTo>
                  <a:pt x="0" y="20545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45"/>
                  <a:pt x="21600" y="19245"/>
                </a:cubicBezTo>
                <a:lnTo>
                  <a:pt x="21600" y="7146"/>
                </a:lnTo>
                <a:cubicBezTo>
                  <a:pt x="21600" y="5845"/>
                  <a:pt x="20602" y="4790"/>
                  <a:pt x="19372" y="4790"/>
                </a:cubicBezTo>
                <a:lnTo>
                  <a:pt x="17934" y="4790"/>
                </a:lnTo>
                <a:lnTo>
                  <a:pt x="17281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gather()</a:t>
            </a:r>
          </a:p>
        </p:txBody>
      </p:sp>
      <p:sp>
        <p:nvSpPr>
          <p:cNvPr id="59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8" name="cases %&gt;% gather(&quot;year&quot;,&quot;n&quot;, -Country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 gather("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year","n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-Country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9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>
            <a:extLst/>
          </a:blip>
          <a:srcRect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Not Country"/>
          <p:cNvSpPr txBox="1"/>
          <p:nvPr/>
        </p:nvSpPr>
        <p:spPr>
          <a:xfrm>
            <a:off x="9456916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1" name="Not Country"/>
          <p:cNvSpPr txBox="1"/>
          <p:nvPr/>
        </p:nvSpPr>
        <p:spPr>
          <a:xfrm>
            <a:off x="13712381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2" name="Not Country"/>
          <p:cNvSpPr txBox="1"/>
          <p:nvPr/>
        </p:nvSpPr>
        <p:spPr>
          <a:xfrm>
            <a:off x="17993245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3" name="Everything except…"/>
          <p:cNvSpPr/>
          <p:nvPr/>
        </p:nvSpPr>
        <p:spPr>
          <a:xfrm>
            <a:off x="10507952" y="3984625"/>
            <a:ext cx="3385742" cy="3270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62" y="0"/>
                </a:moveTo>
                <a:lnTo>
                  <a:pt x="17106" y="5137"/>
                </a:lnTo>
                <a:lnTo>
                  <a:pt x="2228" y="5137"/>
                </a:lnTo>
                <a:cubicBezTo>
                  <a:pt x="998" y="5137"/>
                  <a:pt x="0" y="6170"/>
                  <a:pt x="0" y="7444"/>
                </a:cubicBezTo>
                <a:lnTo>
                  <a:pt x="0" y="19293"/>
                </a:lnTo>
                <a:cubicBezTo>
                  <a:pt x="0" y="20567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67"/>
                  <a:pt x="21600" y="19293"/>
                </a:cubicBezTo>
                <a:lnTo>
                  <a:pt x="21600" y="7444"/>
                </a:lnTo>
                <a:cubicBezTo>
                  <a:pt x="21600" y="6170"/>
                  <a:pt x="20602" y="5137"/>
                  <a:pt x="19372" y="5137"/>
                </a:cubicBezTo>
                <a:lnTo>
                  <a:pt x="18415" y="5137"/>
                </a:lnTo>
                <a:lnTo>
                  <a:pt x="17762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Everything except…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gather()</a:t>
            </a:r>
          </a:p>
        </p:txBody>
      </p:sp>
      <p:sp>
        <p:nvSpPr>
          <p:cNvPr id="60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8" name="cases %&gt;% gather(&quot;year&quot;,&quot;n&quot;, 2:4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 gather("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year","n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2:4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09" name="Rectangle"/>
          <p:cNvSpPr/>
          <p:nvPr/>
        </p:nvSpPr>
        <p:spPr>
          <a:xfrm>
            <a:off x="2500331" y="4729512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0" name="cases %&gt;% gather(&quot;year&quot;,&quot;n&quot;, &quot;2011&quot;, &quot;2012&quot;, &quot;2013&quot;)"/>
          <p:cNvSpPr txBox="1"/>
          <p:nvPr/>
        </p:nvSpPr>
        <p:spPr>
          <a:xfrm>
            <a:off x="2690177" y="5099489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 gather("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year","n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"2011"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"2012"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"2013"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11" name="Rectangle"/>
          <p:cNvSpPr/>
          <p:nvPr/>
        </p:nvSpPr>
        <p:spPr>
          <a:xfrm>
            <a:off x="2500331" y="6747926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2" name="cases %&gt;% gather(&quot;year&quot;,&quot;n&quot;, starts_with(&quot;201&quot;))"/>
          <p:cNvSpPr txBox="1"/>
          <p:nvPr/>
        </p:nvSpPr>
        <p:spPr>
          <a:xfrm>
            <a:off x="2690177" y="7117903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 gather("year","n",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starts_with("201")</a:t>
            </a:r>
            <a:r>
              <a: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13" name="Rectangle"/>
          <p:cNvSpPr/>
          <p:nvPr/>
        </p:nvSpPr>
        <p:spPr>
          <a:xfrm>
            <a:off x="2500331" y="8766340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4" name="cases %&gt;% gather(&quot;year&quot;,&quot;n&quot;, -Country)"/>
          <p:cNvSpPr txBox="1"/>
          <p:nvPr/>
        </p:nvSpPr>
        <p:spPr>
          <a:xfrm>
            <a:off x="2690177" y="9136317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 gather("year","n",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-Country</a:t>
            </a:r>
            <a:r>
              <a: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617" name="Use gather() to reorganize table4a into three columns: country, year, and cases."/>
          <p:cNvSpPr txBox="1">
            <a:spLocks noGrp="1"/>
          </p:cNvSpPr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gather()</a:t>
            </a:r>
            <a:r>
              <a:t> to reorganize </a:t>
            </a:r>
            <a:r>
              <a:rPr b="1"/>
              <a:t>table4a </a:t>
            </a:r>
            <a:r>
              <a:t>into three columns: </a:t>
            </a:r>
            <a:r>
              <a:rPr i="1"/>
              <a:t>country, year, </a:t>
            </a:r>
            <a:r>
              <a:t>and</a:t>
            </a:r>
            <a:r>
              <a:rPr i="1"/>
              <a:t> cases.</a:t>
            </a:r>
          </a:p>
        </p:txBody>
      </p:sp>
      <p:pic>
        <p:nvPicPr>
          <p:cNvPr id="61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619" name="Screen Shot 2017-07-20 at 1.26.42 PM.png" descr="Screen Shot 2017-07-20 at 1.26.42 PM.png"/>
          <p:cNvPicPr>
            <a:picLocks noChangeAspect="1"/>
          </p:cNvPicPr>
          <p:nvPr/>
        </p:nvPicPr>
        <p:blipFill>
          <a:blip r:embed="rId5">
            <a:extLst/>
          </a:blip>
          <a:srcRect t="11413" r="1913" b="7791"/>
          <a:stretch>
            <a:fillRect/>
          </a:stretch>
        </p:blipFill>
        <p:spPr>
          <a:xfrm>
            <a:off x="3498056" y="6243439"/>
            <a:ext cx="17387774" cy="4175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8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Screen Shot 2017-07-20 at 2.24.39 PM.png" descr="Screen Shot 2017-07-20 at 2.24.39 PM.png"/>
          <p:cNvPicPr>
            <a:picLocks noChangeAspect="1"/>
          </p:cNvPicPr>
          <p:nvPr/>
        </p:nvPicPr>
        <p:blipFill>
          <a:blip r:embed="rId3">
            <a:extLst/>
          </a:blip>
          <a:srcRect r="791" b="3706"/>
          <a:stretch>
            <a:fillRect/>
          </a:stretch>
        </p:blipFill>
        <p:spPr>
          <a:xfrm>
            <a:off x="2477690" y="3190615"/>
            <a:ext cx="19428811" cy="7722784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Arrow"/>
          <p:cNvSpPr/>
          <p:nvPr/>
        </p:nvSpPr>
        <p:spPr>
          <a:xfrm>
            <a:off x="5945622" y="4029640"/>
            <a:ext cx="2566858" cy="1320018"/>
          </a:xfrm>
          <a:prstGeom prst="rightArrow">
            <a:avLst>
              <a:gd name="adj1" fmla="val 38113"/>
              <a:gd name="adj2" fmla="val 70710"/>
            </a:avLst>
          </a:prstGeom>
          <a:solidFill>
            <a:schemeClr val="accent1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5" name="table4a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table4a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gather(key = "year", value = "n", 2:3)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1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Screen Shot 2017-07-20 at 2.25.52 PM.png" descr="Screen Shot 2017-07-20 at 2.25.52 PM.png"/>
          <p:cNvPicPr>
            <a:picLocks noChangeAspect="1"/>
          </p:cNvPicPr>
          <p:nvPr/>
        </p:nvPicPr>
        <p:blipFill>
          <a:blip r:embed="rId2">
            <a:extLst/>
          </a:blip>
          <a:srcRect r="1012" b="1383"/>
          <a:stretch>
            <a:fillRect/>
          </a:stretch>
        </p:blipFill>
        <p:spPr>
          <a:xfrm>
            <a:off x="2510948" y="3125156"/>
            <a:ext cx="19513163" cy="8066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0" name="table4a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table4a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gather(key = "year", value = "n", 2:3,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convert = TRUE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31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pic>
        <p:nvPicPr>
          <p:cNvPr id="232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3041" y="4572000"/>
            <a:ext cx="16857918" cy="9497419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Rectangle"/>
          <p:cNvSpPr/>
          <p:nvPr/>
        </p:nvSpPr>
        <p:spPr>
          <a:xfrm>
            <a:off x="3723734" y="3431435"/>
            <a:ext cx="16845218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4" name="table2"/>
          <p:cNvSpPr txBox="1"/>
          <p:nvPr/>
        </p:nvSpPr>
        <p:spPr>
          <a:xfrm>
            <a:off x="3913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table2</a:t>
            </a:r>
          </a:p>
        </p:txBody>
      </p:sp>
      <p:grpSp>
        <p:nvGrpSpPr>
          <p:cNvPr id="237" name="Group"/>
          <p:cNvGrpSpPr/>
          <p:nvPr/>
        </p:nvGrpSpPr>
        <p:grpSpPr>
          <a:xfrm>
            <a:off x="3774015" y="4741329"/>
            <a:ext cx="3667035" cy="7969328"/>
            <a:chOff x="1459119" y="0"/>
            <a:chExt cx="3667033" cy="7969326"/>
          </a:xfrm>
        </p:grpSpPr>
        <p:sp>
          <p:nvSpPr>
            <p:cNvPr id="235" name="Rectangle"/>
            <p:cNvSpPr/>
            <p:nvPr/>
          </p:nvSpPr>
          <p:spPr>
            <a:xfrm>
              <a:off x="1459119" y="0"/>
              <a:ext cx="3667034" cy="7969327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" name="Line"/>
            <p:cNvSpPr/>
            <p:nvPr/>
          </p:nvSpPr>
          <p:spPr>
            <a:xfrm flipV="1">
              <a:off x="2671969" y="656102"/>
              <a:ext cx="1" cy="713969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7369075" y="4782783"/>
            <a:ext cx="2347239" cy="7969328"/>
            <a:chOff x="804703" y="0"/>
            <a:chExt cx="2347238" cy="7969326"/>
          </a:xfrm>
        </p:grpSpPr>
        <p:sp>
          <p:nvSpPr>
            <p:cNvPr id="238" name="Rectangle"/>
            <p:cNvSpPr/>
            <p:nvPr/>
          </p:nvSpPr>
          <p:spPr>
            <a:xfrm>
              <a:off x="804703" y="-1"/>
              <a:ext cx="2347240" cy="7969328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" name="Line"/>
            <p:cNvSpPr/>
            <p:nvPr/>
          </p:nvSpPr>
          <p:spPr>
            <a:xfrm flipV="1">
              <a:off x="2671969" y="656102"/>
              <a:ext cx="1" cy="713969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46" name="Group"/>
          <p:cNvGrpSpPr/>
          <p:nvPr/>
        </p:nvGrpSpPr>
        <p:grpSpPr>
          <a:xfrm>
            <a:off x="13836719" y="6202546"/>
            <a:ext cx="3347575" cy="5870562"/>
            <a:chOff x="168275" y="0"/>
            <a:chExt cx="3347573" cy="5870560"/>
          </a:xfrm>
        </p:grpSpPr>
        <p:sp>
          <p:nvSpPr>
            <p:cNvPr id="241" name="Rectangle"/>
            <p:cNvSpPr/>
            <p:nvPr/>
          </p:nvSpPr>
          <p:spPr>
            <a:xfrm>
              <a:off x="168275" y="0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" name="Rectangle"/>
            <p:cNvSpPr/>
            <p:nvPr/>
          </p:nvSpPr>
          <p:spPr>
            <a:xfrm>
              <a:off x="168275" y="1294405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" name="Rectangle"/>
            <p:cNvSpPr/>
            <p:nvPr/>
          </p:nvSpPr>
          <p:spPr>
            <a:xfrm>
              <a:off x="168275" y="2538010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" name="Rectangle"/>
            <p:cNvSpPr/>
            <p:nvPr/>
          </p:nvSpPr>
          <p:spPr>
            <a:xfrm>
              <a:off x="168275" y="3870515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" name="Rectangle"/>
            <p:cNvSpPr/>
            <p:nvPr/>
          </p:nvSpPr>
          <p:spPr>
            <a:xfrm>
              <a:off x="168275" y="5203021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13826402" y="5577343"/>
            <a:ext cx="3347575" cy="7836547"/>
            <a:chOff x="0" y="0"/>
            <a:chExt cx="3347573" cy="7836545"/>
          </a:xfrm>
        </p:grpSpPr>
        <p:grpSp>
          <p:nvGrpSpPr>
            <p:cNvPr id="252" name="Group"/>
            <p:cNvGrpSpPr/>
            <p:nvPr/>
          </p:nvGrpSpPr>
          <p:grpSpPr>
            <a:xfrm>
              <a:off x="0" y="1267544"/>
              <a:ext cx="3347574" cy="5895961"/>
              <a:chOff x="168275" y="0"/>
              <a:chExt cx="3347573" cy="5895960"/>
            </a:xfrm>
          </p:grpSpPr>
          <p:sp>
            <p:nvSpPr>
              <p:cNvPr id="247" name="Rectangle"/>
              <p:cNvSpPr/>
              <p:nvPr/>
            </p:nvSpPr>
            <p:spPr>
              <a:xfrm>
                <a:off x="168275" y="0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8" name="Rectangle"/>
              <p:cNvSpPr/>
              <p:nvPr/>
            </p:nvSpPr>
            <p:spPr>
              <a:xfrm>
                <a:off x="168275" y="1294405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9" name="Rectangle"/>
              <p:cNvSpPr/>
              <p:nvPr/>
            </p:nvSpPr>
            <p:spPr>
              <a:xfrm>
                <a:off x="168275" y="2563410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0" name="Rectangle"/>
              <p:cNvSpPr/>
              <p:nvPr/>
            </p:nvSpPr>
            <p:spPr>
              <a:xfrm>
                <a:off x="168275" y="3895915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1" name="Rectangle"/>
              <p:cNvSpPr/>
              <p:nvPr/>
            </p:nvSpPr>
            <p:spPr>
              <a:xfrm>
                <a:off x="168275" y="5228421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253" name="Line"/>
            <p:cNvSpPr/>
            <p:nvPr/>
          </p:nvSpPr>
          <p:spPr>
            <a:xfrm rot="25005" flipH="1">
              <a:off x="2359014" y="1791"/>
              <a:ext cx="521112" cy="7832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5" h="21600" extrusionOk="0">
                  <a:moveTo>
                    <a:pt x="2029" y="0"/>
                  </a:moveTo>
                  <a:cubicBezTo>
                    <a:pt x="-1833" y="1146"/>
                    <a:pt x="103" y="2356"/>
                    <a:pt x="7477" y="3405"/>
                  </a:cubicBezTo>
                  <a:cubicBezTo>
                    <a:pt x="10353" y="3814"/>
                    <a:pt x="14017" y="4190"/>
                    <a:pt x="18357" y="4522"/>
                  </a:cubicBezTo>
                  <a:cubicBezTo>
                    <a:pt x="7158" y="4754"/>
                    <a:pt x="-269" y="5535"/>
                    <a:pt x="593" y="6390"/>
                  </a:cubicBezTo>
                  <a:cubicBezTo>
                    <a:pt x="1379" y="7170"/>
                    <a:pt x="8974" y="7821"/>
                    <a:pt x="19325" y="7996"/>
                  </a:cubicBezTo>
                  <a:cubicBezTo>
                    <a:pt x="7965" y="8213"/>
                    <a:pt x="26" y="8967"/>
                    <a:pt x="0" y="9832"/>
                  </a:cubicBezTo>
                  <a:cubicBezTo>
                    <a:pt x="-26" y="10699"/>
                    <a:pt x="7923" y="11458"/>
                    <a:pt x="19325" y="11677"/>
                  </a:cubicBezTo>
                  <a:cubicBezTo>
                    <a:pt x="8190" y="11886"/>
                    <a:pt x="405" y="12625"/>
                    <a:pt x="422" y="13471"/>
                  </a:cubicBezTo>
                  <a:cubicBezTo>
                    <a:pt x="440" y="14321"/>
                    <a:pt x="8314" y="15060"/>
                    <a:pt x="19515" y="15264"/>
                  </a:cubicBezTo>
                  <a:cubicBezTo>
                    <a:pt x="7993" y="15467"/>
                    <a:pt x="-98" y="16229"/>
                    <a:pt x="7" y="17102"/>
                  </a:cubicBezTo>
                  <a:cubicBezTo>
                    <a:pt x="110" y="17955"/>
                    <a:pt x="8055" y="18694"/>
                    <a:pt x="19308" y="18898"/>
                  </a:cubicBezTo>
                  <a:cubicBezTo>
                    <a:pt x="15469" y="18968"/>
                    <a:pt x="11924" y="19107"/>
                    <a:pt x="8983" y="19302"/>
                  </a:cubicBezTo>
                  <a:cubicBezTo>
                    <a:pt x="194" y="19883"/>
                    <a:pt x="-2085" y="20831"/>
                    <a:pt x="3456" y="21600"/>
                  </a:cubicBezTo>
                </a:path>
              </a:pathLst>
            </a:cu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55" name="Line"/>
          <p:cNvSpPr/>
          <p:nvPr/>
        </p:nvSpPr>
        <p:spPr>
          <a:xfrm rot="25005">
            <a:off x="15189863" y="5559759"/>
            <a:ext cx="569685" cy="7168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16" h="21600" extrusionOk="0">
                <a:moveTo>
                  <a:pt x="2169" y="0"/>
                </a:moveTo>
                <a:cubicBezTo>
                  <a:pt x="-1784" y="763"/>
                  <a:pt x="-252" y="1655"/>
                  <a:pt x="6092" y="2285"/>
                </a:cubicBezTo>
                <a:cubicBezTo>
                  <a:pt x="9402" y="2613"/>
                  <a:pt x="13831" y="2843"/>
                  <a:pt x="18740" y="2940"/>
                </a:cubicBezTo>
                <a:cubicBezTo>
                  <a:pt x="8338" y="3194"/>
                  <a:pt x="1440" y="4047"/>
                  <a:pt x="2240" y="4981"/>
                </a:cubicBezTo>
                <a:cubicBezTo>
                  <a:pt x="2970" y="5833"/>
                  <a:pt x="10025" y="6544"/>
                  <a:pt x="19639" y="6735"/>
                </a:cubicBezTo>
                <a:cubicBezTo>
                  <a:pt x="9088" y="6973"/>
                  <a:pt x="1713" y="7797"/>
                  <a:pt x="1689" y="8741"/>
                </a:cubicBezTo>
                <a:cubicBezTo>
                  <a:pt x="1665" y="9689"/>
                  <a:pt x="9049" y="10519"/>
                  <a:pt x="19639" y="10757"/>
                </a:cubicBezTo>
                <a:cubicBezTo>
                  <a:pt x="9297" y="10986"/>
                  <a:pt x="2065" y="11793"/>
                  <a:pt x="2082" y="12718"/>
                </a:cubicBezTo>
                <a:cubicBezTo>
                  <a:pt x="2098" y="13646"/>
                  <a:pt x="9412" y="14454"/>
                  <a:pt x="19816" y="14677"/>
                </a:cubicBezTo>
                <a:cubicBezTo>
                  <a:pt x="9114" y="14899"/>
                  <a:pt x="1599" y="15732"/>
                  <a:pt x="1696" y="16685"/>
                </a:cubicBezTo>
                <a:cubicBezTo>
                  <a:pt x="1792" y="17617"/>
                  <a:pt x="9172" y="18425"/>
                  <a:pt x="19624" y="18648"/>
                </a:cubicBezTo>
                <a:cubicBezTo>
                  <a:pt x="16058" y="18725"/>
                  <a:pt x="12765" y="18876"/>
                  <a:pt x="10033" y="19089"/>
                </a:cubicBezTo>
                <a:cubicBezTo>
                  <a:pt x="1870" y="19724"/>
                  <a:pt x="-247" y="20760"/>
                  <a:pt x="4899" y="21600"/>
                </a:cubicBezTo>
              </a:path>
            </a:pathLst>
          </a:cu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1" animBg="1" advAuto="0"/>
      <p:bldP spid="240" grpId="2" animBg="1" advAuto="0"/>
      <p:bldP spid="246" grpId="4" animBg="1" advAuto="0"/>
      <p:bldP spid="254" grpId="5" animBg="1" advAuto="0"/>
      <p:bldP spid="255" grpId="3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pread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spread()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35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37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638" name="Shape"/>
          <p:cNvSpPr/>
          <p:nvPr/>
        </p:nvSpPr>
        <p:spPr>
          <a:xfrm>
            <a:off x="5799454" y="5273864"/>
            <a:ext cx="2510998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864"/>
                </a:moveTo>
                <a:lnTo>
                  <a:pt x="21476" y="0"/>
                </a:lnTo>
                <a:lnTo>
                  <a:pt x="21600" y="21600"/>
                </a:lnTo>
                <a:lnTo>
                  <a:pt x="49" y="18443"/>
                </a:lnTo>
                <a:lnTo>
                  <a:pt x="0" y="9864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Rectangle"/>
          <p:cNvSpPr/>
          <p:nvPr/>
        </p:nvSpPr>
        <p:spPr>
          <a:xfrm>
            <a:off x="5787652" y="7971915"/>
            <a:ext cx="3561004" cy="2396863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40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5">
            <a:extLst/>
          </a:blip>
          <a:srcRect l="8210" t="31836" r="30789" b="44502"/>
          <a:stretch>
            <a:fillRect/>
          </a:stretch>
        </p:blipFill>
        <p:spPr>
          <a:xfrm>
            <a:off x="8288807" y="5301040"/>
            <a:ext cx="12078086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43" name="What are the variables in pollutio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pollution?</a:t>
            </a:r>
          </a:p>
        </p:txBody>
      </p:sp>
      <p:graphicFrame>
        <p:nvGraphicFramePr>
          <p:cNvPr id="644" name="Table"/>
          <p:cNvGraphicFramePr/>
          <p:nvPr/>
        </p:nvGraphicFramePr>
        <p:xfrm>
          <a:off x="8754962" y="473604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47" name="What are the variables in pollutio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pollution?</a:t>
            </a:r>
          </a:p>
        </p:txBody>
      </p:sp>
      <p:graphicFrame>
        <p:nvGraphicFramePr>
          <p:cNvPr id="648" name="Table"/>
          <p:cNvGraphicFramePr/>
          <p:nvPr/>
        </p:nvGraphicFramePr>
        <p:xfrm>
          <a:off x="8754962" y="473604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51" name="Group"/>
          <p:cNvGrpSpPr/>
          <p:nvPr/>
        </p:nvGrpSpPr>
        <p:grpSpPr>
          <a:xfrm>
            <a:off x="8729756" y="4716129"/>
            <a:ext cx="2425701" cy="5966680"/>
            <a:chOff x="1459119" y="0"/>
            <a:chExt cx="2425700" cy="5966678"/>
          </a:xfrm>
        </p:grpSpPr>
        <p:sp>
          <p:nvSpPr>
            <p:cNvPr id="649" name="Rectangle"/>
            <p:cNvSpPr/>
            <p:nvPr/>
          </p:nvSpPr>
          <p:spPr>
            <a:xfrm>
              <a:off x="1459119" y="0"/>
              <a:ext cx="2425701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52" name="City"/>
          <p:cNvSpPr txBox="1"/>
          <p:nvPr/>
        </p:nvSpPr>
        <p:spPr>
          <a:xfrm>
            <a:off x="8198348" y="10792925"/>
            <a:ext cx="3466592" cy="1058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520700" indent="-520700" algn="l">
              <a:spcBef>
                <a:spcPts val="2400"/>
              </a:spcBef>
              <a:buSzPct val="100000"/>
              <a:buChar char="•"/>
              <a:defRPr sz="46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City</a:t>
            </a:r>
          </a:p>
        </p:txBody>
      </p:sp>
      <p:grpSp>
        <p:nvGrpSpPr>
          <p:cNvPr id="659" name="Group"/>
          <p:cNvGrpSpPr/>
          <p:nvPr/>
        </p:nvGrpSpPr>
        <p:grpSpPr>
          <a:xfrm>
            <a:off x="8198348" y="5072411"/>
            <a:ext cx="7987304" cy="7589157"/>
            <a:chOff x="0" y="-26"/>
            <a:chExt cx="7987303" cy="7589155"/>
          </a:xfrm>
        </p:grpSpPr>
        <p:grpSp>
          <p:nvGrpSpPr>
            <p:cNvPr id="657" name="Group"/>
            <p:cNvGrpSpPr/>
            <p:nvPr/>
          </p:nvGrpSpPr>
          <p:grpSpPr>
            <a:xfrm>
              <a:off x="5217796" y="-27"/>
              <a:ext cx="2212690" cy="4808730"/>
              <a:chOff x="4670473" y="-25"/>
              <a:chExt cx="2212688" cy="4808728"/>
            </a:xfrm>
          </p:grpSpPr>
          <p:sp>
            <p:nvSpPr>
              <p:cNvPr id="653" name="Rectangle"/>
              <p:cNvSpPr/>
              <p:nvPr/>
            </p:nvSpPr>
            <p:spPr>
              <a:xfrm>
                <a:off x="4777964" y="710492"/>
                <a:ext cx="21051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4" name="Rectangle"/>
              <p:cNvSpPr/>
              <p:nvPr/>
            </p:nvSpPr>
            <p:spPr>
              <a:xfrm>
                <a:off x="4780561" y="2348792"/>
                <a:ext cx="2102602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5" name="Rectangle"/>
              <p:cNvSpPr/>
              <p:nvPr/>
            </p:nvSpPr>
            <p:spPr>
              <a:xfrm>
                <a:off x="4779633" y="3987092"/>
                <a:ext cx="2103530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656" name="arrow2.023.png" descr="arrow2.023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6022" t="39192" r="78710" b="24113"/>
              <a:stretch>
                <a:fillRect/>
              </a:stretch>
            </p:blipFill>
            <p:spPr>
              <a:xfrm>
                <a:off x="4670473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58" name="Amount of large particulate"/>
            <p:cNvSpPr txBox="1"/>
            <p:nvPr/>
          </p:nvSpPr>
          <p:spPr>
            <a:xfrm>
              <a:off x="0" y="6530796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Amount of large particulate</a:t>
              </a:r>
            </a:p>
          </p:txBody>
        </p:sp>
      </p:grpSp>
      <p:grpSp>
        <p:nvGrpSpPr>
          <p:cNvPr id="667" name="Group"/>
          <p:cNvGrpSpPr/>
          <p:nvPr/>
        </p:nvGrpSpPr>
        <p:grpSpPr>
          <a:xfrm>
            <a:off x="8198348" y="5072411"/>
            <a:ext cx="7987304" cy="8399465"/>
            <a:chOff x="0" y="-26"/>
            <a:chExt cx="7987303" cy="8399463"/>
          </a:xfrm>
        </p:grpSpPr>
        <p:sp>
          <p:nvSpPr>
            <p:cNvPr id="660" name="Amount of small particulate"/>
            <p:cNvSpPr txBox="1"/>
            <p:nvPr/>
          </p:nvSpPr>
          <p:spPr>
            <a:xfrm>
              <a:off x="0" y="7341104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Amount of small particulate</a:t>
              </a:r>
            </a:p>
          </p:txBody>
        </p:sp>
        <p:grpSp>
          <p:nvGrpSpPr>
            <p:cNvPr id="666" name="Group"/>
            <p:cNvGrpSpPr/>
            <p:nvPr/>
          </p:nvGrpSpPr>
          <p:grpSpPr>
            <a:xfrm>
              <a:off x="5217797" y="-27"/>
              <a:ext cx="2304820" cy="5621530"/>
              <a:chOff x="4668872" y="-25"/>
              <a:chExt cx="2304819" cy="5621528"/>
            </a:xfrm>
          </p:grpSpPr>
          <p:sp>
            <p:nvSpPr>
              <p:cNvPr id="661" name="Rectangle"/>
              <p:cNvSpPr/>
              <p:nvPr/>
            </p:nvSpPr>
            <p:spPr>
              <a:xfrm>
                <a:off x="4778032" y="1523292"/>
                <a:ext cx="2103529" cy="8343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2" name="Rectangle"/>
              <p:cNvSpPr/>
              <p:nvPr/>
            </p:nvSpPr>
            <p:spPr>
              <a:xfrm>
                <a:off x="4764862" y="3174292"/>
                <a:ext cx="21166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3" name="Rectangle"/>
              <p:cNvSpPr/>
              <p:nvPr/>
            </p:nvSpPr>
            <p:spPr>
              <a:xfrm>
                <a:off x="4764862" y="4799891"/>
                <a:ext cx="2116699" cy="821612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664" name="arrow2.023.png" descr="arrow2.023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6022" t="39192" r="78710" b="24113"/>
              <a:stretch>
                <a:fillRect/>
              </a:stretch>
            </p:blipFill>
            <p:spPr>
              <a:xfrm>
                <a:off x="4668872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5" name="arrow2.023.png" descr="arrow2.023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6022" t="39192" r="78710" b="24113"/>
              <a:stretch>
                <a:fillRect/>
              </a:stretch>
            </p:blipFill>
            <p:spPr>
              <a:xfrm flipH="1">
                <a:off x="6113664" y="817302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1" animBg="1" advAuto="0"/>
      <p:bldP spid="667" grpId="2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9" name="Table"/>
          <p:cNvGraphicFramePr/>
          <p:nvPr/>
        </p:nvGraphicFramePr>
        <p:xfrm>
          <a:off x="8749037" y="644553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city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amount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670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71" name="On a sheet of paper, draw how this data set would look if it had the same values grouped into three columns: city, large, small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this data set would look if it had the same values grouped into three columns: </a:t>
            </a:r>
            <a:r>
              <a:rPr i="1"/>
              <a:t>city</a:t>
            </a:r>
            <a:r>
              <a:t>, </a:t>
            </a:r>
            <a:r>
              <a:rPr i="1"/>
              <a:t>large</a:t>
            </a:r>
            <a:r>
              <a:t>, </a:t>
            </a:r>
            <a:r>
              <a:rPr i="1"/>
              <a:t>small</a:t>
            </a:r>
          </a:p>
        </p:txBody>
      </p:sp>
      <p:pic>
        <p:nvPicPr>
          <p:cNvPr id="67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7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80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681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82" name="Rectangle"/>
          <p:cNvSpPr/>
          <p:nvPr/>
        </p:nvSpPr>
        <p:spPr>
          <a:xfrm>
            <a:off x="14134352" y="2995433"/>
            <a:ext cx="799775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8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68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88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19393634" y="30264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3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694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95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9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700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01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2" name="Rectangle"/>
          <p:cNvSpPr/>
          <p:nvPr/>
        </p:nvSpPr>
        <p:spPr>
          <a:xfrm>
            <a:off x="19393634" y="38392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59" name="Screen Shot 2017-07-20 at 1.26.32 PM.png" descr="Screen Shot 2017-07-20 at 1.26.32 PM.png"/>
          <p:cNvPicPr>
            <a:picLocks noChangeAspect="1"/>
          </p:cNvPicPr>
          <p:nvPr/>
        </p:nvPicPr>
        <p:blipFill>
          <a:blip r:embed="rId4">
            <a:extLst/>
          </a:blip>
          <a:srcRect r="711" b="2292"/>
          <a:stretch>
            <a:fillRect/>
          </a:stretch>
        </p:blipFill>
        <p:spPr>
          <a:xfrm>
            <a:off x="1873346" y="3884966"/>
            <a:ext cx="20505568" cy="8242175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Rectangle"/>
          <p:cNvSpPr/>
          <p:nvPr/>
        </p:nvSpPr>
        <p:spPr>
          <a:xfrm>
            <a:off x="2500331" y="1702407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1" name="table3"/>
          <p:cNvSpPr txBox="1"/>
          <p:nvPr/>
        </p:nvSpPr>
        <p:spPr>
          <a:xfrm>
            <a:off x="2690177" y="207238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0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70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08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1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71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14" name="Rectangle"/>
          <p:cNvSpPr/>
          <p:nvPr/>
        </p:nvSpPr>
        <p:spPr>
          <a:xfrm>
            <a:off x="19393634" y="4635257"/>
            <a:ext cx="2096823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18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719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23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724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25" name="Rectangle"/>
          <p:cNvSpPr/>
          <p:nvPr/>
        </p:nvSpPr>
        <p:spPr>
          <a:xfrm>
            <a:off x="14609661" y="1936163"/>
            <a:ext cx="6920560" cy="3517901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6" name="Line"/>
          <p:cNvSpPr/>
          <p:nvPr/>
        </p:nvSpPr>
        <p:spPr>
          <a:xfrm flipH="1" flipV="1">
            <a:off x="15768334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7" name="Line"/>
          <p:cNvSpPr/>
          <p:nvPr/>
        </p:nvSpPr>
        <p:spPr>
          <a:xfrm flipH="1" flipV="1">
            <a:off x="18052629" y="2275753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8" name="Line"/>
          <p:cNvSpPr/>
          <p:nvPr/>
        </p:nvSpPr>
        <p:spPr>
          <a:xfrm flipH="1" flipV="1">
            <a:off x="20336925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73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34" name="spread()"/>
          <p:cNvSpPr/>
          <p:nvPr/>
        </p:nvSpPr>
        <p:spPr>
          <a:xfrm>
            <a:off x="9759841" y="2066571"/>
            <a:ext cx="4347388" cy="2338815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spread()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" dur="199" fill="hold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198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4" grpId="1" animBg="1" advAuto="0"/>
      <p:bldP spid="734" grpId="2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8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739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40" name="Rounded Rectangle"/>
          <p:cNvSpPr/>
          <p:nvPr/>
        </p:nvSpPr>
        <p:spPr>
          <a:xfrm>
            <a:off x="16644473" y="1588923"/>
            <a:ext cx="5241982" cy="4236936"/>
          </a:xfrm>
          <a:prstGeom prst="roundRect">
            <a:avLst>
              <a:gd name="adj" fmla="val 1687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1" name="1"/>
          <p:cNvSpPr txBox="1"/>
          <p:nvPr/>
        </p:nvSpPr>
        <p:spPr>
          <a:xfrm>
            <a:off x="5256086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742" name="2"/>
          <p:cNvSpPr txBox="1"/>
          <p:nvPr/>
        </p:nvSpPr>
        <p:spPr>
          <a:xfrm>
            <a:off x="7575721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48" name="key (new column names)"/>
          <p:cNvSpPr txBox="1"/>
          <p:nvPr/>
        </p:nvSpPr>
        <p:spPr>
          <a:xfrm>
            <a:off x="5010472" y="590018"/>
            <a:ext cx="6472193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key </a:t>
            </a:r>
            <a:r>
              <a:rPr sz="3443">
                <a:latin typeface="Source Sans Pro"/>
                <a:ea typeface="Source Sans Pro"/>
                <a:cs typeface="Source Sans Pro"/>
                <a:sym typeface="Source Sans Pro"/>
              </a:rPr>
              <a:t>(new column names)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5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75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54" name="key"/>
          <p:cNvSpPr txBox="1"/>
          <p:nvPr/>
        </p:nvSpPr>
        <p:spPr>
          <a:xfrm>
            <a:off x="5010472" y="590018"/>
            <a:ext cx="6472193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 defTabSz="490727">
              <a:spcBef>
                <a:spcPts val="2000"/>
              </a:spcBef>
              <a:defRPr sz="4871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key</a:t>
            </a:r>
          </a:p>
        </p:txBody>
      </p:sp>
      <p:sp>
        <p:nvSpPr>
          <p:cNvPr id="755" name="value (new cells)"/>
          <p:cNvSpPr txBox="1"/>
          <p:nvPr/>
        </p:nvSpPr>
        <p:spPr>
          <a:xfrm>
            <a:off x="6947517" y="590018"/>
            <a:ext cx="6472193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value </a:t>
            </a:r>
            <a:r>
              <a:rPr sz="3443">
                <a:latin typeface="Source Sans Pro"/>
                <a:ea typeface="Source Sans Pro"/>
                <a:cs typeface="Source Sans Pro"/>
                <a:sym typeface="Source Sans Pro"/>
              </a:rPr>
              <a:t>(new cells)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spread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spread()</a:t>
            </a:r>
          </a:p>
        </p:txBody>
      </p:sp>
      <p:sp>
        <p:nvSpPr>
          <p:cNvPr id="759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0" name="pollution %&gt;% spread(key = size, value = amount)"/>
          <p:cNvSpPr txBox="1"/>
          <p:nvPr/>
        </p:nvSpPr>
        <p:spPr>
          <a:xfrm>
            <a:off x="2690177" y="3081075"/>
            <a:ext cx="175489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pollution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spread(key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value 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amount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61" name="column to use for keys (becomes new…"/>
          <p:cNvSpPr/>
          <p:nvPr/>
        </p:nvSpPr>
        <p:spPr>
          <a:xfrm>
            <a:off x="8015037" y="4025958"/>
            <a:ext cx="6848476" cy="5155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59" y="0"/>
                </a:moveTo>
                <a:lnTo>
                  <a:pt x="15658" y="4360"/>
                </a:lnTo>
                <a:lnTo>
                  <a:pt x="1363" y="4360"/>
                </a:lnTo>
                <a:cubicBezTo>
                  <a:pt x="610" y="4360"/>
                  <a:pt x="0" y="5171"/>
                  <a:pt x="0" y="6171"/>
                </a:cubicBezTo>
                <a:lnTo>
                  <a:pt x="0" y="19789"/>
                </a:lnTo>
                <a:cubicBezTo>
                  <a:pt x="0" y="20789"/>
                  <a:pt x="610" y="21600"/>
                  <a:pt x="1363" y="21600"/>
                </a:cubicBezTo>
                <a:lnTo>
                  <a:pt x="20238" y="21600"/>
                </a:lnTo>
                <a:cubicBezTo>
                  <a:pt x="20991" y="21600"/>
                  <a:pt x="21600" y="20789"/>
                  <a:pt x="21600" y="19789"/>
                </a:cubicBezTo>
                <a:lnTo>
                  <a:pt x="21600" y="6171"/>
                </a:lnTo>
                <a:cubicBezTo>
                  <a:pt x="21600" y="5171"/>
                  <a:pt x="20991" y="4360"/>
                  <a:pt x="20238" y="4360"/>
                </a:cubicBezTo>
                <a:lnTo>
                  <a:pt x="16459" y="4360"/>
                </a:lnTo>
                <a:lnTo>
                  <a:pt x="1605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column to use for keys </a:t>
            </a:r>
            <a:r>
              <a:rPr b="0"/>
              <a:t>(becomes new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column names)</a:t>
            </a:r>
          </a:p>
        </p:txBody>
      </p:sp>
      <p:sp>
        <p:nvSpPr>
          <p:cNvPr id="762" name="data frame to reshape"/>
          <p:cNvSpPr/>
          <p:nvPr/>
        </p:nvSpPr>
        <p:spPr>
          <a:xfrm>
            <a:off x="2493981" y="4023974"/>
            <a:ext cx="5149851" cy="5210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90" y="0"/>
                </a:moveTo>
                <a:lnTo>
                  <a:pt x="7457" y="4544"/>
                </a:lnTo>
                <a:lnTo>
                  <a:pt x="1813" y="4544"/>
                </a:lnTo>
                <a:cubicBezTo>
                  <a:pt x="812" y="4544"/>
                  <a:pt x="0" y="5346"/>
                  <a:pt x="0" y="6335"/>
                </a:cubicBezTo>
                <a:lnTo>
                  <a:pt x="0" y="19808"/>
                </a:lnTo>
                <a:cubicBezTo>
                  <a:pt x="0" y="20798"/>
                  <a:pt x="812" y="21600"/>
                  <a:pt x="1813" y="21600"/>
                </a:cubicBezTo>
                <a:lnTo>
                  <a:pt x="19787" y="21600"/>
                </a:lnTo>
                <a:cubicBezTo>
                  <a:pt x="20788" y="21600"/>
                  <a:pt x="21600" y="20798"/>
                  <a:pt x="21600" y="19808"/>
                </a:cubicBezTo>
                <a:lnTo>
                  <a:pt x="21600" y="6335"/>
                </a:lnTo>
                <a:cubicBezTo>
                  <a:pt x="21600" y="5346"/>
                  <a:pt x="20788" y="4544"/>
                  <a:pt x="19787" y="4544"/>
                </a:cubicBezTo>
                <a:lnTo>
                  <a:pt x="8521" y="4544"/>
                </a:lnTo>
                <a:lnTo>
                  <a:pt x="79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 to reshape</a:t>
            </a:r>
          </a:p>
        </p:txBody>
      </p:sp>
      <p:sp>
        <p:nvSpPr>
          <p:cNvPr id="763" name="column to use for values…"/>
          <p:cNvSpPr/>
          <p:nvPr/>
        </p:nvSpPr>
        <p:spPr>
          <a:xfrm>
            <a:off x="15216494" y="3980318"/>
            <a:ext cx="6673454" cy="5254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20" y="0"/>
                </a:moveTo>
                <a:lnTo>
                  <a:pt x="10310" y="4685"/>
                </a:lnTo>
                <a:lnTo>
                  <a:pt x="1399" y="4685"/>
                </a:lnTo>
                <a:cubicBezTo>
                  <a:pt x="626" y="4685"/>
                  <a:pt x="0" y="5481"/>
                  <a:pt x="0" y="6462"/>
                </a:cubicBezTo>
                <a:lnTo>
                  <a:pt x="0" y="19823"/>
                </a:lnTo>
                <a:cubicBezTo>
                  <a:pt x="0" y="20805"/>
                  <a:pt x="626" y="21600"/>
                  <a:pt x="1399" y="21600"/>
                </a:cubicBezTo>
                <a:lnTo>
                  <a:pt x="20201" y="21600"/>
                </a:lnTo>
                <a:cubicBezTo>
                  <a:pt x="20974" y="21600"/>
                  <a:pt x="21600" y="20805"/>
                  <a:pt x="21600" y="19823"/>
                </a:cubicBezTo>
                <a:lnTo>
                  <a:pt x="21600" y="6462"/>
                </a:lnTo>
                <a:cubicBezTo>
                  <a:pt x="21600" y="5481"/>
                  <a:pt x="20974" y="4685"/>
                  <a:pt x="20201" y="4685"/>
                </a:cubicBezTo>
                <a:lnTo>
                  <a:pt x="11131" y="4685"/>
                </a:lnTo>
                <a:lnTo>
                  <a:pt x="1072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column to use for values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(becomes new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column cells)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7" name="Rectangle"/>
          <p:cNvSpPr/>
          <p:nvPr/>
        </p:nvSpPr>
        <p:spPr>
          <a:xfrm>
            <a:off x="745309" y="855898"/>
            <a:ext cx="21102913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8" name="pollution %&gt;% spread(size, amount)"/>
          <p:cNvSpPr txBox="1"/>
          <p:nvPr/>
        </p:nvSpPr>
        <p:spPr>
          <a:xfrm>
            <a:off x="950456" y="997275"/>
            <a:ext cx="17548995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pollution %&gt;% spread(size, amount)</a:t>
            </a:r>
          </a:p>
        </p:txBody>
      </p:sp>
      <p:sp>
        <p:nvSpPr>
          <p:cNvPr id="769" name="city  size amount…"/>
          <p:cNvSpPr txBox="1"/>
          <p:nvPr/>
        </p:nvSpPr>
        <p:spPr>
          <a:xfrm>
            <a:off x="738959" y="30319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city  size amount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New York large     23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New York small     14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London large     22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London small     16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Beijing large    121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Beijing small     56</a:t>
            </a:r>
          </a:p>
        </p:txBody>
      </p:sp>
      <p:sp>
        <p:nvSpPr>
          <p:cNvPr id="770" name="city large small…"/>
          <p:cNvSpPr txBox="1"/>
          <p:nvPr/>
        </p:nvSpPr>
        <p:spPr>
          <a:xfrm>
            <a:off x="13329708" y="2984510"/>
            <a:ext cx="8448290" cy="4232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city large small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Beijing   121    56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London    22    16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New York    23    14</a:t>
            </a:r>
          </a:p>
        </p:txBody>
      </p:sp>
      <p:sp>
        <p:nvSpPr>
          <p:cNvPr id="771" name="Arrow"/>
          <p:cNvSpPr/>
          <p:nvPr/>
        </p:nvSpPr>
        <p:spPr>
          <a:xfrm>
            <a:off x="10364475" y="4477039"/>
            <a:ext cx="1864581" cy="1247305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" grpId="2" animBg="1" advAuto="0"/>
      <p:bldP spid="771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creen Shot 2017-07-20 at 1.26.53 PM.png" descr="Screen Shot 2017-07-20 at 1.26.53 PM.png"/>
          <p:cNvPicPr>
            <a:picLocks noChangeAspect="1"/>
          </p:cNvPicPr>
          <p:nvPr/>
        </p:nvPicPr>
        <p:blipFill>
          <a:blip r:embed="rId2">
            <a:extLst/>
          </a:blip>
          <a:srcRect r="2188"/>
          <a:stretch>
            <a:fillRect/>
          </a:stretch>
        </p:blipFill>
        <p:spPr>
          <a:xfrm>
            <a:off x="2390026" y="7937094"/>
            <a:ext cx="19046152" cy="567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Screen Shot 2017-07-20 at 1.26.42 PM.png" descr="Screen Shot 2017-07-20 at 1.26.42 PM.png"/>
          <p:cNvPicPr>
            <a:picLocks noChangeAspect="1"/>
          </p:cNvPicPr>
          <p:nvPr/>
        </p:nvPicPr>
        <p:blipFill>
          <a:blip r:embed="rId3">
            <a:extLst/>
          </a:blip>
          <a:srcRect t="11413" r="1913" b="7791"/>
          <a:stretch>
            <a:fillRect/>
          </a:stretch>
        </p:blipFill>
        <p:spPr>
          <a:xfrm>
            <a:off x="2390026" y="3994538"/>
            <a:ext cx="19099773" cy="4586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df-tidyr.pdf" descr="pdf-tidy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CC BY-SA RStudio</a:t>
            </a:r>
          </a:p>
        </p:txBody>
      </p:sp>
      <p:sp>
        <p:nvSpPr>
          <p:cNvPr id="267" name="Rectangle"/>
          <p:cNvSpPr/>
          <p:nvPr/>
        </p:nvSpPr>
        <p:spPr>
          <a:xfrm>
            <a:off x="2500331" y="1207107"/>
            <a:ext cx="19383339" cy="25241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8" name="table4a…"/>
          <p:cNvSpPr txBox="1"/>
          <p:nvPr/>
        </p:nvSpPr>
        <p:spPr>
          <a:xfrm>
            <a:off x="2690177" y="1577085"/>
            <a:ext cx="19003646" cy="187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table4a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table4b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774" name="Use spread() to reorganize table2 into four columns: country, year, cases, and population."/>
          <p:cNvSpPr txBox="1">
            <a:spLocks noGrp="1"/>
          </p:cNvSpPr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spread()</a:t>
            </a:r>
            <a:r>
              <a:t> to reorganize </a:t>
            </a:r>
            <a:r>
              <a:rPr b="1"/>
              <a:t>table2 </a:t>
            </a:r>
            <a:r>
              <a:t>into four columns: </a:t>
            </a:r>
            <a:r>
              <a:rPr i="1"/>
              <a:t>country, year, cases, </a:t>
            </a:r>
            <a:r>
              <a:t>and</a:t>
            </a:r>
            <a:r>
              <a:rPr i="1"/>
              <a:t> population.</a:t>
            </a:r>
          </a:p>
        </p:txBody>
      </p:sp>
      <p:pic>
        <p:nvPicPr>
          <p:cNvPr id="77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776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5">
            <a:extLst/>
          </a:blip>
          <a:srcRect b="42306"/>
          <a:stretch>
            <a:fillRect/>
          </a:stretch>
        </p:blipFill>
        <p:spPr>
          <a:xfrm>
            <a:off x="3762970" y="5741096"/>
            <a:ext cx="16857918" cy="5479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7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75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0" name="table2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table2 %&gt;%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spread(key = type, value = count)</a:t>
            </a:r>
          </a:p>
        </p:txBody>
      </p:sp>
      <p:pic>
        <p:nvPicPr>
          <p:cNvPr id="781" name="Screen Shot 2017-07-20 at 2.42.05 PM.png" descr="Screen Shot 2017-07-20 at 2.42.05 PM.png"/>
          <p:cNvPicPr>
            <a:picLocks noChangeAspect="1"/>
          </p:cNvPicPr>
          <p:nvPr/>
        </p:nvPicPr>
        <p:blipFill>
          <a:blip r:embed="rId3">
            <a:extLst/>
          </a:blip>
          <a:srcRect r="688"/>
          <a:stretch>
            <a:fillRect/>
          </a:stretch>
        </p:blipFill>
        <p:spPr>
          <a:xfrm>
            <a:off x="2026840" y="3382549"/>
            <a:ext cx="20330331" cy="838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who…"/>
          <p:cNvSpPr txBox="1">
            <a:spLocks noGrp="1"/>
          </p:cNvSpPr>
          <p:nvPr>
            <p:ph type="title"/>
          </p:nvPr>
        </p:nvSpPr>
        <p:spPr>
          <a:xfrm>
            <a:off x="831199" y="3105332"/>
            <a:ext cx="22721602" cy="750533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who</a:t>
            </a:r>
          </a:p>
          <a:p>
            <a:pPr>
              <a:defRPr sz="20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(Untidy Data)</a:t>
            </a:r>
          </a:p>
        </p:txBody>
      </p:sp>
      <p:pic>
        <p:nvPicPr>
          <p:cNvPr id="78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who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who</a:t>
            </a:r>
          </a:p>
        </p:txBody>
      </p:sp>
      <p:sp>
        <p:nvSpPr>
          <p:cNvPr id="788" name="Tuberculosis (TB) cases broken down by year, country, age, gender, and diagnosis method from the 2014 World Health Organization Global Tuberculosis Report"/>
          <p:cNvSpPr txBox="1"/>
          <p:nvPr/>
        </p:nvSpPr>
        <p:spPr>
          <a:xfrm>
            <a:off x="2789326" y="2961684"/>
            <a:ext cx="19260275" cy="429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Tuberculosis (TB) cases broken down by year, country, age, gender, and diagnosis method from the </a:t>
            </a:r>
            <a:r>
              <a:rPr i="1"/>
              <a:t>2014 World Health Organization Global Tuberculosis Report</a:t>
            </a:r>
          </a:p>
        </p:txBody>
      </p:sp>
      <p:sp>
        <p:nvSpPr>
          <p:cNvPr id="789" name="Rectangle"/>
          <p:cNvSpPr/>
          <p:nvPr/>
        </p:nvSpPr>
        <p:spPr>
          <a:xfrm>
            <a:off x="5110795" y="7642694"/>
            <a:ext cx="14197175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View(who)"/>
          <p:cNvSpPr txBox="1"/>
          <p:nvPr/>
        </p:nvSpPr>
        <p:spPr>
          <a:xfrm>
            <a:off x="5475515" y="7974572"/>
            <a:ext cx="13276432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View(who)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Screen Shot 2016-12-30 at 12.07.31 PM.png" descr="Screen Shot 2016-12-30 at 12.07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8550" y="216858"/>
            <a:ext cx="25441100" cy="13282284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What variables does this data set contain?"/>
          <p:cNvSpPr/>
          <p:nvPr/>
        </p:nvSpPr>
        <p:spPr>
          <a:xfrm>
            <a:off x="6022305" y="5272025"/>
            <a:ext cx="12339390" cy="3171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57"/>
                </a:moveTo>
                <a:lnTo>
                  <a:pt x="0" y="2943"/>
                </a:lnTo>
                <a:cubicBezTo>
                  <a:pt x="0" y="1318"/>
                  <a:pt x="339" y="0"/>
                  <a:pt x="757" y="0"/>
                </a:cubicBezTo>
                <a:lnTo>
                  <a:pt x="20843" y="0"/>
                </a:lnTo>
                <a:cubicBezTo>
                  <a:pt x="21261" y="0"/>
                  <a:pt x="21600" y="1318"/>
                  <a:pt x="21600" y="2943"/>
                </a:cubicBezTo>
                <a:lnTo>
                  <a:pt x="21600" y="18657"/>
                </a:lnTo>
                <a:cubicBezTo>
                  <a:pt x="21600" y="20282"/>
                  <a:pt x="21261" y="21600"/>
                  <a:pt x="20843" y="21600"/>
                </a:cubicBezTo>
                <a:lnTo>
                  <a:pt x="757" y="21600"/>
                </a:lnTo>
                <a:cubicBezTo>
                  <a:pt x="339" y="21600"/>
                  <a:pt x="0" y="20282"/>
                  <a:pt x="0" y="18657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variables does this data set contain?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" grpId="1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who variabl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who variables</a:t>
            </a:r>
          </a:p>
        </p:txBody>
      </p:sp>
      <p:sp>
        <p:nvSpPr>
          <p:cNvPr id="797" name="country, iso2, iso3 - country identifiers…"/>
          <p:cNvSpPr txBox="1"/>
          <p:nvPr/>
        </p:nvSpPr>
        <p:spPr>
          <a:xfrm>
            <a:off x="1438572" y="6033077"/>
            <a:ext cx="21588851" cy="449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country</a:t>
            </a:r>
            <a:r>
              <a:t>, </a:t>
            </a:r>
            <a:r>
              <a:rPr b="1">
                <a:solidFill>
                  <a:srgbClr val="78AAD6"/>
                </a:solidFill>
              </a:rPr>
              <a:t>iso2</a:t>
            </a:r>
            <a:r>
              <a:t>, </a:t>
            </a:r>
            <a:r>
              <a:rPr b="1">
                <a:solidFill>
                  <a:srgbClr val="78AAD6"/>
                </a:solidFill>
              </a:rPr>
              <a:t>iso3</a:t>
            </a:r>
            <a:r>
              <a:t> - country identifiers</a:t>
            </a:r>
          </a:p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year</a:t>
            </a:r>
            <a:r>
              <a:t> - year</a:t>
            </a:r>
          </a:p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other columns names - encode </a:t>
            </a:r>
            <a:r>
              <a:rPr b="1">
                <a:solidFill>
                  <a:srgbClr val="78AAD6"/>
                </a:solidFill>
              </a:rPr>
              <a:t>type</a:t>
            </a:r>
            <a:r>
              <a:t> of TB case, </a:t>
            </a:r>
            <a:r>
              <a:rPr b="1">
                <a:solidFill>
                  <a:srgbClr val="78AAD6"/>
                </a:solidFill>
              </a:rPr>
              <a:t>sex</a:t>
            </a:r>
            <a:r>
              <a:t>, and </a:t>
            </a:r>
            <a:r>
              <a:rPr b="1">
                <a:solidFill>
                  <a:srgbClr val="78AAD6"/>
                </a:solidFill>
              </a:rPr>
              <a:t>age</a:t>
            </a:r>
          </a:p>
        </p:txBody>
      </p:sp>
      <p:pic>
        <p:nvPicPr>
          <p:cNvPr id="798" name="Screen Shot 2016-12-30 at 12.16.13 PM.png" descr="Screen Shot 2016-12-30 at 12.16.13 PM.png"/>
          <p:cNvPicPr>
            <a:picLocks noChangeAspect="1"/>
          </p:cNvPicPr>
          <p:nvPr/>
        </p:nvPicPr>
        <p:blipFill>
          <a:blip r:embed="rId3">
            <a:extLst/>
          </a:blip>
          <a:srcRect l="599" t="5822" r="89" b="5822"/>
          <a:stretch>
            <a:fillRect/>
          </a:stretch>
        </p:blipFill>
        <p:spPr>
          <a:xfrm>
            <a:off x="1391342" y="3797573"/>
            <a:ext cx="21145481" cy="1721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who cod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who codes</a:t>
            </a:r>
          </a:p>
        </p:txBody>
      </p:sp>
      <p:pic>
        <p:nvPicPr>
          <p:cNvPr id="802" name="Screen Shot 2016-12-30 at 12.16.13 PM.png" descr="Screen Shot 2016-12-30 at 12.16.13 PM.png"/>
          <p:cNvPicPr>
            <a:picLocks noChangeAspect="1"/>
          </p:cNvPicPr>
          <p:nvPr/>
        </p:nvPicPr>
        <p:blipFill>
          <a:blip r:embed="rId3">
            <a:extLst/>
          </a:blip>
          <a:srcRect l="70617" t="5822" r="89" b="5822"/>
          <a:stretch>
            <a:fillRect/>
          </a:stretch>
        </p:blipFill>
        <p:spPr>
          <a:xfrm>
            <a:off x="9073554" y="3116747"/>
            <a:ext cx="6237074" cy="1721023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Type of TB case…"/>
          <p:cNvSpPr txBox="1"/>
          <p:nvPr/>
        </p:nvSpPr>
        <p:spPr>
          <a:xfrm>
            <a:off x="2135578" y="6104736"/>
            <a:ext cx="8868223" cy="5002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Type</a:t>
            </a:r>
            <a:r>
              <a:t> of TB case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rel</a:t>
            </a:r>
            <a:r>
              <a:t> - relapse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ep</a:t>
            </a:r>
            <a:r>
              <a:t> - extra-pulmonary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sn</a:t>
            </a:r>
            <a:r>
              <a:t>- pulmonary, smear negative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sp</a:t>
            </a:r>
            <a:r>
              <a:t> -pulmonary, smear positive</a:t>
            </a:r>
          </a:p>
        </p:txBody>
      </p:sp>
      <p:sp>
        <p:nvSpPr>
          <p:cNvPr id="804" name="Age group…"/>
          <p:cNvSpPr txBox="1"/>
          <p:nvPr/>
        </p:nvSpPr>
        <p:spPr>
          <a:xfrm>
            <a:off x="15375498" y="6104736"/>
            <a:ext cx="6872924" cy="644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Age</a:t>
            </a:r>
            <a:r>
              <a:t> group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014 </a:t>
            </a:r>
            <a:r>
              <a:t>- 0 to 14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1524</a:t>
            </a:r>
            <a:r>
              <a:t> - 15 to 24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2534</a:t>
            </a:r>
            <a:r>
              <a:t> - 25 to 34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3544</a:t>
            </a:r>
            <a:r>
              <a:t> - 35 to 44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4554</a:t>
            </a:r>
            <a:r>
              <a:t> - 45 to 54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5564</a:t>
            </a:r>
            <a:r>
              <a:t> - 55 to 64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65</a:t>
            </a:r>
            <a:r>
              <a:t> - 65 and older</a:t>
            </a:r>
          </a:p>
        </p:txBody>
      </p:sp>
      <p:sp>
        <p:nvSpPr>
          <p:cNvPr id="805" name="Gender…"/>
          <p:cNvSpPr txBox="1"/>
          <p:nvPr/>
        </p:nvSpPr>
        <p:spPr>
          <a:xfrm>
            <a:off x="11413178" y="6104736"/>
            <a:ext cx="3246691" cy="2595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Gender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m</a:t>
            </a:r>
            <a:r>
              <a:t> - male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f</a:t>
            </a:r>
            <a:r>
              <a:t> - female</a:t>
            </a:r>
          </a:p>
        </p:txBody>
      </p:sp>
      <p:sp>
        <p:nvSpPr>
          <p:cNvPr id="806" name="Line"/>
          <p:cNvSpPr/>
          <p:nvPr/>
        </p:nvSpPr>
        <p:spPr>
          <a:xfrm flipV="1">
            <a:off x="6588950" y="4426636"/>
            <a:ext cx="4977820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7" name="Line"/>
          <p:cNvSpPr/>
          <p:nvPr/>
        </p:nvSpPr>
        <p:spPr>
          <a:xfrm flipV="1">
            <a:off x="13014965" y="4426636"/>
            <a:ext cx="1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 flipV="1">
            <a:off x="14207932" y="4426636"/>
            <a:ext cx="1720851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creen Shot 2016-12-30 at 12.07.31 PM.png" descr="Screen Shot 2016-12-30 at 12.07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8550" y="216858"/>
            <a:ext cx="25441100" cy="132822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3" name="Group"/>
          <p:cNvGrpSpPr/>
          <p:nvPr/>
        </p:nvGrpSpPr>
        <p:grpSpPr>
          <a:xfrm>
            <a:off x="3296719" y="1584727"/>
            <a:ext cx="760681" cy="11146804"/>
            <a:chOff x="0" y="0"/>
            <a:chExt cx="760679" cy="11146802"/>
          </a:xfrm>
        </p:grpSpPr>
        <p:sp>
          <p:nvSpPr>
            <p:cNvPr id="811" name="Line"/>
            <p:cNvSpPr/>
            <p:nvPr/>
          </p:nvSpPr>
          <p:spPr>
            <a:xfrm flipV="1">
              <a:off x="-1" y="0"/>
              <a:ext cx="2" cy="11146802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2" name="Line"/>
            <p:cNvSpPr/>
            <p:nvPr/>
          </p:nvSpPr>
          <p:spPr>
            <a:xfrm flipV="1">
              <a:off x="760679" y="1"/>
              <a:ext cx="1" cy="11146802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17" name="Group"/>
          <p:cNvGrpSpPr/>
          <p:nvPr/>
        </p:nvGrpSpPr>
        <p:grpSpPr>
          <a:xfrm>
            <a:off x="5119341" y="1859157"/>
            <a:ext cx="19135217" cy="10849952"/>
            <a:chOff x="0" y="0"/>
            <a:chExt cx="19135216" cy="10849951"/>
          </a:xfrm>
        </p:grpSpPr>
        <p:sp>
          <p:nvSpPr>
            <p:cNvPr id="814" name="Rounded Rectangle"/>
            <p:cNvSpPr/>
            <p:nvPr/>
          </p:nvSpPr>
          <p:spPr>
            <a:xfrm>
              <a:off x="0" y="0"/>
              <a:ext cx="1753577" cy="10849952"/>
            </a:xfrm>
            <a:prstGeom prst="roundRect">
              <a:avLst>
                <a:gd name="adj" fmla="val 10864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5" name="Rounded Rectangle"/>
            <p:cNvSpPr/>
            <p:nvPr/>
          </p:nvSpPr>
          <p:spPr>
            <a:xfrm>
              <a:off x="0" y="0"/>
              <a:ext cx="19135217" cy="995835"/>
            </a:xfrm>
            <a:prstGeom prst="roundRect">
              <a:avLst>
                <a:gd name="adj" fmla="val 19130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6" name="Line"/>
            <p:cNvSpPr/>
            <p:nvPr/>
          </p:nvSpPr>
          <p:spPr>
            <a:xfrm>
              <a:off x="2322436" y="1019630"/>
              <a:ext cx="7329202" cy="519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21600" y="0"/>
                  </a:moveTo>
                  <a:cubicBezTo>
                    <a:pt x="20561" y="4715"/>
                    <a:pt x="18703" y="9000"/>
                    <a:pt x="16190" y="12474"/>
                  </a:cubicBezTo>
                  <a:cubicBezTo>
                    <a:pt x="11900" y="18406"/>
                    <a:pt x="6040" y="21600"/>
                    <a:pt x="0" y="21299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2" animBg="1" advAuto="0"/>
      <p:bldP spid="817" grpId="1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820" name="Gather the 5th through 60th columns of who into a pair of key:value columns named codes and n.…"/>
          <p:cNvSpPr txBox="1">
            <a:spLocks noGrp="1"/>
          </p:cNvSpPr>
          <p:nvPr>
            <p:ph type="body" idx="4294967295"/>
          </p:nvPr>
        </p:nvSpPr>
        <p:spPr>
          <a:xfrm>
            <a:off x="2072446" y="3081051"/>
            <a:ext cx="20239107" cy="701162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Gather the </a:t>
            </a:r>
            <a:r>
              <a:rPr b="1"/>
              <a:t>5th through 60th</a:t>
            </a:r>
            <a:r>
              <a:t> columns of who into a pair of key:value columns named </a:t>
            </a:r>
            <a:r>
              <a:rPr b="1" i="1"/>
              <a:t>codes</a:t>
            </a:r>
            <a:r>
              <a:t> and </a:t>
            </a:r>
            <a:r>
              <a:rPr b="1" i="1"/>
              <a:t>n</a:t>
            </a:r>
            <a:r>
              <a:t>.</a:t>
            </a:r>
          </a:p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 select just the </a:t>
            </a:r>
            <a:r>
              <a:rPr b="1"/>
              <a:t>county</a:t>
            </a:r>
            <a:r>
              <a:t>, </a:t>
            </a:r>
            <a:r>
              <a:rPr b="1"/>
              <a:t>year</a:t>
            </a:r>
            <a:r>
              <a:t>, </a:t>
            </a:r>
            <a:r>
              <a:rPr b="1"/>
              <a:t>codes</a:t>
            </a:r>
            <a:r>
              <a:t> and </a:t>
            </a:r>
            <a:r>
              <a:rPr b="1"/>
              <a:t>n</a:t>
            </a:r>
            <a:r>
              <a:t> variables.</a:t>
            </a:r>
          </a:p>
        </p:txBody>
      </p:sp>
      <p:pic>
        <p:nvPicPr>
          <p:cNvPr id="8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8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21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Screen Shot 2017-07-20 at 3.01.24 PM.png" descr="Screen Shot 2017-07-20 at 3.01.24 PM.png"/>
          <p:cNvPicPr>
            <a:picLocks noChangeAspect="1"/>
          </p:cNvPicPr>
          <p:nvPr/>
        </p:nvPicPr>
        <p:blipFill>
          <a:blip r:embed="rId2">
            <a:extLst/>
          </a:blip>
          <a:srcRect t="5955"/>
          <a:stretch>
            <a:fillRect/>
          </a:stretch>
        </p:blipFill>
        <p:spPr>
          <a:xfrm>
            <a:off x="2943801" y="3761994"/>
            <a:ext cx="18796668" cy="10295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Rectangle"/>
          <p:cNvSpPr/>
          <p:nvPr/>
        </p:nvSpPr>
        <p:spPr>
          <a:xfrm>
            <a:off x="1127160" y="469066"/>
            <a:ext cx="22091220" cy="30058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6" name="who %&gt;%…"/>
          <p:cNvSpPr txBox="1"/>
          <p:nvPr/>
        </p:nvSpPr>
        <p:spPr>
          <a:xfrm>
            <a:off x="1421207" y="470743"/>
            <a:ext cx="21841984" cy="300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select(-iso2, -iso3)</a:t>
            </a:r>
          </a:p>
        </p:txBody>
      </p:sp>
      <p:grpSp>
        <p:nvGrpSpPr>
          <p:cNvPr id="830" name="Group"/>
          <p:cNvGrpSpPr/>
          <p:nvPr/>
        </p:nvGrpSpPr>
        <p:grpSpPr>
          <a:xfrm>
            <a:off x="10817422" y="4739818"/>
            <a:ext cx="3240053" cy="7823720"/>
            <a:chOff x="-190826" y="-102055"/>
            <a:chExt cx="3240052" cy="7823718"/>
          </a:xfrm>
        </p:grpSpPr>
        <p:sp>
          <p:nvSpPr>
            <p:cNvPr id="827" name="Rectangle"/>
            <p:cNvSpPr/>
            <p:nvPr/>
          </p:nvSpPr>
          <p:spPr>
            <a:xfrm>
              <a:off x="-190827" y="-102056"/>
              <a:ext cx="1136869" cy="7819557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8" name="Rectangle"/>
            <p:cNvSpPr/>
            <p:nvPr/>
          </p:nvSpPr>
          <p:spPr>
            <a:xfrm>
              <a:off x="950181" y="-101600"/>
              <a:ext cx="652846" cy="7823264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9" name="Rectangle"/>
            <p:cNvSpPr/>
            <p:nvPr/>
          </p:nvSpPr>
          <p:spPr>
            <a:xfrm>
              <a:off x="1611452" y="-102056"/>
              <a:ext cx="1437774" cy="7813490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creen Shot 2017-07-20 at 1.27.07 PM.png" descr="Screen Shot 2017-07-20 at 1.27.07 PM.png"/>
          <p:cNvPicPr>
            <a:picLocks noChangeAspect="1"/>
          </p:cNvPicPr>
          <p:nvPr/>
        </p:nvPicPr>
        <p:blipFill>
          <a:blip r:embed="rId2">
            <a:extLst/>
          </a:blip>
          <a:srcRect r="1538" b="3527"/>
          <a:stretch>
            <a:fillRect/>
          </a:stretch>
        </p:blipFill>
        <p:spPr>
          <a:xfrm>
            <a:off x="1614240" y="3766920"/>
            <a:ext cx="20484658" cy="8179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73" name="Rectangle"/>
          <p:cNvSpPr/>
          <p:nvPr/>
        </p:nvSpPr>
        <p:spPr>
          <a:xfrm>
            <a:off x="2500331" y="1702407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4" name="table5"/>
          <p:cNvSpPr txBox="1"/>
          <p:nvPr/>
        </p:nvSpPr>
        <p:spPr>
          <a:xfrm>
            <a:off x="2690177" y="207238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epar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35" name="separa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separate()</a:t>
            </a:r>
          </a:p>
        </p:txBody>
      </p:sp>
      <p:sp>
        <p:nvSpPr>
          <p:cNvPr id="836" name="Splits a column by dividing values at a specific character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Splits a column by dividing values at a specific character.</a:t>
            </a:r>
          </a:p>
        </p:txBody>
      </p:sp>
      <p:sp>
        <p:nvSpPr>
          <p:cNvPr id="837" name="Rectangle"/>
          <p:cNvSpPr/>
          <p:nvPr/>
        </p:nvSpPr>
        <p:spPr>
          <a:xfrm>
            <a:off x="953117" y="4644408"/>
            <a:ext cx="22477766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8" name="who %&gt;%…"/>
          <p:cNvSpPr txBox="1"/>
          <p:nvPr/>
        </p:nvSpPr>
        <p:spPr>
          <a:xfrm>
            <a:off x="1080151" y="4639300"/>
            <a:ext cx="22346505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 = c("new", "type",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"_"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39" name="names of new columns to make"/>
          <p:cNvSpPr/>
          <p:nvPr/>
        </p:nvSpPr>
        <p:spPr>
          <a:xfrm>
            <a:off x="6875953" y="8463471"/>
            <a:ext cx="4191001" cy="4152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85" y="0"/>
                </a:moveTo>
                <a:lnTo>
                  <a:pt x="6130" y="5085"/>
                </a:lnTo>
                <a:lnTo>
                  <a:pt x="2228" y="5085"/>
                </a:lnTo>
                <a:cubicBezTo>
                  <a:pt x="997" y="5085"/>
                  <a:pt x="0" y="6091"/>
                  <a:pt x="0" y="7333"/>
                </a:cubicBezTo>
                <a:lnTo>
                  <a:pt x="0" y="19352"/>
                </a:lnTo>
                <a:cubicBezTo>
                  <a:pt x="0" y="2059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593"/>
                  <a:pt x="21600" y="19352"/>
                </a:cubicBezTo>
                <a:lnTo>
                  <a:pt x="21600" y="7333"/>
                </a:lnTo>
                <a:cubicBezTo>
                  <a:pt x="21600" y="6091"/>
                  <a:pt x="20603" y="5085"/>
                  <a:pt x="19372" y="5085"/>
                </a:cubicBezTo>
                <a:lnTo>
                  <a:pt x="7441" y="5085"/>
                </a:lnTo>
                <a:lnTo>
                  <a:pt x="6785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 of new columns to make</a:t>
            </a:r>
          </a:p>
        </p:txBody>
      </p:sp>
      <p:sp>
        <p:nvSpPr>
          <p:cNvPr id="840" name="a column to split"/>
          <p:cNvSpPr/>
          <p:nvPr/>
        </p:nvSpPr>
        <p:spPr>
          <a:xfrm>
            <a:off x="2300356" y="8455137"/>
            <a:ext cx="4191001" cy="4185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60" y="0"/>
                </a:moveTo>
                <a:lnTo>
                  <a:pt x="17605" y="5216"/>
                </a:lnTo>
                <a:lnTo>
                  <a:pt x="2228" y="5216"/>
                </a:lnTo>
                <a:cubicBezTo>
                  <a:pt x="997" y="5216"/>
                  <a:pt x="0" y="6215"/>
                  <a:pt x="0" y="7446"/>
                </a:cubicBezTo>
                <a:lnTo>
                  <a:pt x="0" y="19370"/>
                </a:lnTo>
                <a:cubicBezTo>
                  <a:pt x="0" y="20601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01"/>
                  <a:pt x="21600" y="19370"/>
                </a:cubicBezTo>
                <a:lnTo>
                  <a:pt x="21600" y="7446"/>
                </a:lnTo>
                <a:cubicBezTo>
                  <a:pt x="21600" y="6215"/>
                  <a:pt x="20603" y="5216"/>
                  <a:pt x="19372" y="5216"/>
                </a:cubicBezTo>
                <a:lnTo>
                  <a:pt x="18914" y="5216"/>
                </a:lnTo>
                <a:lnTo>
                  <a:pt x="1826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column to split</a:t>
            </a:r>
          </a:p>
        </p:txBody>
      </p:sp>
      <p:sp>
        <p:nvSpPr>
          <p:cNvPr id="841" name="string to split on…"/>
          <p:cNvSpPr/>
          <p:nvPr/>
        </p:nvSpPr>
        <p:spPr>
          <a:xfrm>
            <a:off x="15179389" y="8476171"/>
            <a:ext cx="5442745" cy="4139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4" y="0"/>
                </a:moveTo>
                <a:lnTo>
                  <a:pt x="19300" y="5032"/>
                </a:lnTo>
                <a:lnTo>
                  <a:pt x="1715" y="5032"/>
                </a:lnTo>
                <a:cubicBezTo>
                  <a:pt x="768" y="5032"/>
                  <a:pt x="0" y="6042"/>
                  <a:pt x="0" y="7288"/>
                </a:cubicBezTo>
                <a:lnTo>
                  <a:pt x="0" y="19345"/>
                </a:lnTo>
                <a:cubicBezTo>
                  <a:pt x="0" y="20590"/>
                  <a:pt x="768" y="21600"/>
                  <a:pt x="1715" y="21600"/>
                </a:cubicBezTo>
                <a:lnTo>
                  <a:pt x="19885" y="21600"/>
                </a:lnTo>
                <a:cubicBezTo>
                  <a:pt x="20832" y="21600"/>
                  <a:pt x="21600" y="20590"/>
                  <a:pt x="21600" y="19345"/>
                </a:cubicBezTo>
                <a:lnTo>
                  <a:pt x="21600" y="7288"/>
                </a:lnTo>
                <a:cubicBezTo>
                  <a:pt x="21600" y="6239"/>
                  <a:pt x="21052" y="5365"/>
                  <a:pt x="20315" y="5113"/>
                </a:cubicBezTo>
                <a:lnTo>
                  <a:pt x="19804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defRPr sz="5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string to split on 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(Defaults to any non_alpha-numeric character)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" grpId="2" animBg="1" advAuto="0"/>
      <p:bldP spid="840" grpId="1" animBg="1" advAuto="0"/>
      <p:bldP spid="841" grpId="3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Rectangle"/>
          <p:cNvSpPr/>
          <p:nvPr/>
        </p:nvSpPr>
        <p:spPr>
          <a:xfrm>
            <a:off x="745309" y="855898"/>
            <a:ext cx="21437845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5" name="separate(storms, date, c(&quot;year&quot;,&quot;month&quot;,&quot;day&quot;), sep = &quot;-&quot;)"/>
          <p:cNvSpPr txBox="1"/>
          <p:nvPr/>
        </p:nvSpPr>
        <p:spPr>
          <a:xfrm>
            <a:off x="950456" y="997275"/>
            <a:ext cx="22736852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separate(storms, date,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year","month","day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"-")</a:t>
            </a:r>
          </a:p>
        </p:txBody>
      </p:sp>
      <p:sp>
        <p:nvSpPr>
          <p:cNvPr id="846" name="storm wind pressure       date…"/>
          <p:cNvSpPr txBox="1"/>
          <p:nvPr/>
        </p:nvSpPr>
        <p:spPr>
          <a:xfrm>
            <a:off x="738959" y="32351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storm wind pressure       date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Alberto  110     1007 2000-08-03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Alex   45     1009 1998-07-27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Allison   65     1005 1995-06-03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Ana   40     1013 1997-06-30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Arlene   50     1010 1999-06-11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Arthur   45     1010 1996-06-17</a:t>
            </a:r>
          </a:p>
        </p:txBody>
      </p:sp>
      <p:sp>
        <p:nvSpPr>
          <p:cNvPr id="847" name="storm wind pressure year month day…"/>
          <p:cNvSpPr txBox="1"/>
          <p:nvPr/>
        </p:nvSpPr>
        <p:spPr>
          <a:xfrm>
            <a:off x="12531289" y="3187710"/>
            <a:ext cx="9687941" cy="561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storm wind pressure year month day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Alberto  110     1007 2000    08  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Alex   45     1009 1998    07  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Allison   65     1005 1995    06  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Ana   40     1013 1997    06  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Arlene   50     1010 1999    06  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Arthur   45     1010 1996    06  17</a:t>
            </a:r>
          </a:p>
        </p:txBody>
      </p:sp>
      <p:sp>
        <p:nvSpPr>
          <p:cNvPr id="848" name="Arrow"/>
          <p:cNvSpPr/>
          <p:nvPr/>
        </p:nvSpPr>
        <p:spPr>
          <a:xfrm>
            <a:off x="9926201" y="4839612"/>
            <a:ext cx="1864581" cy="1247304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7" grpId="2" animBg="1" advAuto="0"/>
      <p:bldP spid="848" grpId="1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Rectangle"/>
          <p:cNvSpPr/>
          <p:nvPr/>
        </p:nvSpPr>
        <p:spPr>
          <a:xfrm>
            <a:off x="745309" y="855898"/>
            <a:ext cx="21437845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2" name="separate(storms, date, c(&quot;year&quot;,&quot;month&quot;,&quot;day&quot;), sep = &quot;-&quot;)"/>
          <p:cNvSpPr txBox="1"/>
          <p:nvPr/>
        </p:nvSpPr>
        <p:spPr>
          <a:xfrm>
            <a:off x="950456" y="997275"/>
            <a:ext cx="22736852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separate(storms, date,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year","month","day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"-")</a:t>
            </a:r>
          </a:p>
        </p:txBody>
      </p:sp>
      <p:sp>
        <p:nvSpPr>
          <p:cNvPr id="853" name="storm wind pressure       date…"/>
          <p:cNvSpPr txBox="1"/>
          <p:nvPr/>
        </p:nvSpPr>
        <p:spPr>
          <a:xfrm>
            <a:off x="738959" y="32351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storm wind pressure       date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Alberto  110     1007 2000-08-03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Alex   45     1009 1998-07-27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Allison   65     1005 1995-06-03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Ana   40     1013 1997-06-30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Arlene   50     1010 1999-06-11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Arthur   45     1010 1996-06-17</a:t>
            </a:r>
          </a:p>
        </p:txBody>
      </p:sp>
      <p:sp>
        <p:nvSpPr>
          <p:cNvPr id="854" name="storm wind pressure  year month day…"/>
          <p:cNvSpPr txBox="1"/>
          <p:nvPr/>
        </p:nvSpPr>
        <p:spPr>
          <a:xfrm>
            <a:off x="12531289" y="3187710"/>
            <a:ext cx="9687941" cy="561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storm wind pressure  year month day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Alberto  110    1007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"2000" "08" "03"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Alex   45    1009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"1998" "07" "27"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Allison   65    1005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"1995" "06" "03"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Ana   40    1013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"1997" "06" "30"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Arlene   50    1010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"1999" "06" "11"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Arthur   45    1010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"1996" "06" "17"</a:t>
            </a:r>
          </a:p>
        </p:txBody>
      </p:sp>
      <p:sp>
        <p:nvSpPr>
          <p:cNvPr id="855" name="Arrow"/>
          <p:cNvSpPr/>
          <p:nvPr/>
        </p:nvSpPr>
        <p:spPr>
          <a:xfrm>
            <a:off x="9926201" y="4839612"/>
            <a:ext cx="1864581" cy="1247304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9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</a:t>
            </a:r>
          </a:p>
        </p:txBody>
      </p:sp>
      <p:pic>
        <p:nvPicPr>
          <p:cNvPr id="860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4">
            <a:extLst/>
          </a:blip>
          <a:srcRect l="8259" t="6103" r="28483" b="12251"/>
          <a:stretch/>
        </p:blipFill>
        <p:spPr>
          <a:xfrm>
            <a:off x="914607" y="4818105"/>
            <a:ext cx="12040239" cy="8897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1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4">
            <a:extLst/>
          </a:blip>
          <a:srcRect l="87806" t="6103" b="12251"/>
          <a:stretch/>
        </p:blipFill>
        <p:spPr>
          <a:xfrm>
            <a:off x="10705381" y="4818105"/>
            <a:ext cx="2320934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pdf-tidyr.pdf" descr="pdf-tidyr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6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</a:p>
        </p:txBody>
      </p:sp>
      <p:pic>
        <p:nvPicPr>
          <p:cNvPr id="867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047"/>
          <a:stretch/>
        </p:blipFill>
        <p:spPr>
          <a:xfrm>
            <a:off x="914607" y="4818105"/>
            <a:ext cx="12040239" cy="8897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8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047"/>
          <a:stretch/>
        </p:blipFill>
        <p:spPr>
          <a:xfrm>
            <a:off x="10705381" y="4818105"/>
            <a:ext cx="2320934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Rectangle"/>
          <p:cNvSpPr/>
          <p:nvPr/>
        </p:nvSpPr>
        <p:spPr>
          <a:xfrm>
            <a:off x="6991959" y="4747713"/>
            <a:ext cx="3958204" cy="8968288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0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4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 = c("new", "type",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875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8259" t="6103" b="12251"/>
          <a:stretch/>
        </p:blipFill>
        <p:spPr>
          <a:xfrm>
            <a:off x="914607" y="4818105"/>
            <a:ext cx="17461878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76" name="Rectangle"/>
          <p:cNvSpPr/>
          <p:nvPr/>
        </p:nvSpPr>
        <p:spPr>
          <a:xfrm>
            <a:off x="6991959" y="4747713"/>
            <a:ext cx="3958204" cy="8968288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7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  <p:sp>
        <p:nvSpPr>
          <p:cNvPr id="878" name="Rectangle"/>
          <p:cNvSpPr/>
          <p:nvPr/>
        </p:nvSpPr>
        <p:spPr>
          <a:xfrm>
            <a:off x="10904603" y="6043808"/>
            <a:ext cx="5290399" cy="767219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81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2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 = c("new", "type",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"_"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83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8259" t="6103" b="12251"/>
          <a:stretch/>
        </p:blipFill>
        <p:spPr>
          <a:xfrm>
            <a:off x="914607" y="4818105"/>
            <a:ext cx="17461878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Rectangle"/>
          <p:cNvSpPr/>
          <p:nvPr/>
        </p:nvSpPr>
        <p:spPr>
          <a:xfrm>
            <a:off x="6991959" y="4747713"/>
            <a:ext cx="3958204" cy="8968288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5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Screen Shot 2017-07-20 at 3.16.03 PM.png" descr="Screen Shot 2017-07-20 at 3.16.03 PM.png"/>
          <p:cNvPicPr>
            <a:picLocks noChangeAspect="1"/>
          </p:cNvPicPr>
          <p:nvPr/>
        </p:nvPicPr>
        <p:blipFill rotWithShape="1">
          <a:blip r:embed="rId2">
            <a:extLst/>
          </a:blip>
          <a:srcRect l="12399" t="5862" r="1492" b="26440"/>
          <a:stretch/>
        </p:blipFill>
        <p:spPr>
          <a:xfrm>
            <a:off x="876103" y="5649874"/>
            <a:ext cx="17975880" cy="806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8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Rectangle"/>
          <p:cNvSpPr/>
          <p:nvPr/>
        </p:nvSpPr>
        <p:spPr>
          <a:xfrm>
            <a:off x="933887" y="441230"/>
            <a:ext cx="22477765" cy="48275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0" name="who %&gt;%…"/>
          <p:cNvSpPr txBox="1"/>
          <p:nvPr/>
        </p:nvSpPr>
        <p:spPr>
          <a:xfrm>
            <a:off x="1060920" y="436122"/>
            <a:ext cx="22346506" cy="535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separate(codes, c("new", "type",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"_")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select(-new)</a:t>
            </a:r>
          </a:p>
        </p:txBody>
      </p:sp>
      <p:grpSp>
        <p:nvGrpSpPr>
          <p:cNvPr id="893" name="Group"/>
          <p:cNvGrpSpPr/>
          <p:nvPr/>
        </p:nvGrpSpPr>
        <p:grpSpPr>
          <a:xfrm>
            <a:off x="12626484" y="6881247"/>
            <a:ext cx="2099046" cy="6834753"/>
            <a:chOff x="950181" y="-102055"/>
            <a:chExt cx="2099044" cy="7823718"/>
          </a:xfrm>
        </p:grpSpPr>
        <p:sp>
          <p:nvSpPr>
            <p:cNvPr id="891" name="Rectangle"/>
            <p:cNvSpPr/>
            <p:nvPr/>
          </p:nvSpPr>
          <p:spPr>
            <a:xfrm>
              <a:off x="950181" y="-101600"/>
              <a:ext cx="652846" cy="7823264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2" name="Rectangle"/>
            <p:cNvSpPr/>
            <p:nvPr/>
          </p:nvSpPr>
          <p:spPr>
            <a:xfrm>
              <a:off x="1611452" y="-102056"/>
              <a:ext cx="1437774" cy="7813490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3" grpId="1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separa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separate()</a:t>
            </a:r>
          </a:p>
        </p:txBody>
      </p:sp>
      <p:sp>
        <p:nvSpPr>
          <p:cNvPr id="897" name="Splits a column by dividing values at a specific character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Splits a column by dividing values at a specific character.</a:t>
            </a:r>
          </a:p>
        </p:txBody>
      </p:sp>
      <p:sp>
        <p:nvSpPr>
          <p:cNvPr id="898" name="Rectangle"/>
          <p:cNvSpPr/>
          <p:nvPr/>
        </p:nvSpPr>
        <p:spPr>
          <a:xfrm>
            <a:off x="953117" y="4644408"/>
            <a:ext cx="22477766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9" name="who %&gt;%…"/>
          <p:cNvSpPr txBox="1"/>
          <p:nvPr/>
        </p:nvSpPr>
        <p:spPr>
          <a:xfrm>
            <a:off x="1080151" y="4639300"/>
            <a:ext cx="22346505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separate(codes, c("new", "type",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c(4, 7)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xmlns="" id="{24AD0402-DC7D-4775-B9AA-EDD4B70CE8B3}"/>
              </a:ext>
            </a:extLst>
          </p:cNvPr>
          <p:cNvSpPr/>
          <p:nvPr/>
        </p:nvSpPr>
        <p:spPr>
          <a:xfrm>
            <a:off x="17162584" y="9047969"/>
            <a:ext cx="5697416" cy="2852703"/>
          </a:xfrm>
          <a:prstGeom prst="wedgeRectCallout">
            <a:avLst>
              <a:gd name="adj1" fmla="val 13118"/>
              <a:gd name="adj2" fmla="val -81581"/>
            </a:avLst>
          </a:prstGeom>
          <a:solidFill>
            <a:schemeClr val="tx1">
              <a:lumMod val="65000"/>
              <a:lumOff val="3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defRPr sz="5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locations to split at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000" dirty="0"/>
              <a:t>(Split after 4th and 7th characters)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&quot;Data comes in many formats, but R prefers just one: tidy data. &quot;…"/>
          <p:cNvSpPr txBox="1"/>
          <p:nvPr/>
        </p:nvSpPr>
        <p:spPr>
          <a:xfrm>
            <a:off x="2376357" y="3949699"/>
            <a:ext cx="1963128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"Data comes in many formats, but R prefers just one: tidy data. 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Garrett Grolemund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903" name="Separate the sexage column into sex and age columns."/>
          <p:cNvSpPr txBox="1">
            <a:spLocks noGrp="1"/>
          </p:cNvSpPr>
          <p:nvPr>
            <p:ph type="body" sz="quarter" idx="4294967295"/>
          </p:nvPr>
        </p:nvSpPr>
        <p:spPr>
          <a:xfrm>
            <a:off x="3479069" y="3661548"/>
            <a:ext cx="17425863" cy="1997735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 the sexage column into sex and age columns.</a:t>
            </a:r>
          </a:p>
        </p:txBody>
      </p:sp>
      <p:pic>
        <p:nvPicPr>
          <p:cNvPr id="90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9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04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Rectangle"/>
          <p:cNvSpPr/>
          <p:nvPr/>
        </p:nvSpPr>
        <p:spPr>
          <a:xfrm>
            <a:off x="1127160" y="469066"/>
            <a:ext cx="22091221" cy="54055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8" name="who %&gt;%…"/>
          <p:cNvSpPr txBox="1"/>
          <p:nvPr/>
        </p:nvSpPr>
        <p:spPr>
          <a:xfrm>
            <a:off x="1421207" y="686643"/>
            <a:ext cx="21841984" cy="516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gather("codes", "n", 5:60)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select(-iso2, -iso3)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separate(codes, c("new", "type",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"_")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select(-new) %&gt;%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into = c("sex", "age"),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</p:txBody>
      </p:sp>
      <p:pic>
        <p:nvPicPr>
          <p:cNvPr id="909" name="Screen Shot 2017-07-20 at 3.21.11 PM.png" descr="Screen Shot 2017-07-20 at 3.21.11 PM.png"/>
          <p:cNvPicPr>
            <a:picLocks noChangeAspect="1"/>
          </p:cNvPicPr>
          <p:nvPr/>
        </p:nvPicPr>
        <p:blipFill rotWithShape="1">
          <a:blip r:embed="rId3">
            <a:extLst/>
          </a:blip>
          <a:srcRect b="31992"/>
          <a:stretch/>
        </p:blipFill>
        <p:spPr>
          <a:xfrm>
            <a:off x="1026525" y="6125923"/>
            <a:ext cx="19752918" cy="7590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uni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unite()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uni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unite()</a:t>
            </a:r>
          </a:p>
        </p:txBody>
      </p:sp>
      <p:sp>
        <p:nvSpPr>
          <p:cNvPr id="915" name="Unites columns into single column by combining cells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Unites columns into single column by combining cells.</a:t>
            </a:r>
          </a:p>
        </p:txBody>
      </p:sp>
      <p:sp>
        <p:nvSpPr>
          <p:cNvPr id="916" name="Rectangle"/>
          <p:cNvSpPr/>
          <p:nvPr/>
        </p:nvSpPr>
        <p:spPr>
          <a:xfrm>
            <a:off x="2675598" y="4564684"/>
            <a:ext cx="19032805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7" name="unite(data, col, …, sep = &quot;&quot;)"/>
          <p:cNvSpPr txBox="1"/>
          <p:nvPr/>
        </p:nvSpPr>
        <p:spPr>
          <a:xfrm>
            <a:off x="2819154" y="4934662"/>
            <a:ext cx="1874569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data, col, …,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60F5F9D8-9B9C-44B8-BD85-67C04432C54F}"/>
              </a:ext>
            </a:extLst>
          </p:cNvPr>
          <p:cNvSpPr/>
          <p:nvPr/>
        </p:nvSpPr>
        <p:spPr>
          <a:xfrm>
            <a:off x="840017" y="7359289"/>
            <a:ext cx="4659923" cy="1794107"/>
          </a:xfrm>
          <a:prstGeom prst="wedgeRoundRectCallout">
            <a:avLst>
              <a:gd name="adj1" fmla="val 50406"/>
              <a:gd name="adj2" fmla="val -13915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reshape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xmlns="" id="{919C4B56-0F2D-454B-9599-3973EF11D3CD}"/>
              </a:ext>
            </a:extLst>
          </p:cNvPr>
          <p:cNvSpPr/>
          <p:nvPr/>
        </p:nvSpPr>
        <p:spPr>
          <a:xfrm>
            <a:off x="5815398" y="7315429"/>
            <a:ext cx="4448907" cy="3101699"/>
          </a:xfrm>
          <a:prstGeom prst="wedgeRoundRectCallout">
            <a:avLst>
              <a:gd name="adj1" fmla="val -8769"/>
              <a:gd name="adj2" fmla="val -10284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name of new column to make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(in quotes)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xmlns="" id="{C1AA4910-4654-4192-B1CE-D25D65E27EB6}"/>
              </a:ext>
            </a:extLst>
          </p:cNvPr>
          <p:cNvSpPr/>
          <p:nvPr/>
        </p:nvSpPr>
        <p:spPr>
          <a:xfrm>
            <a:off x="10579763" y="7319999"/>
            <a:ext cx="4448907" cy="2611352"/>
          </a:xfrm>
          <a:prstGeom prst="wedgeRoundRectCallout">
            <a:avLst>
              <a:gd name="adj1" fmla="val -79365"/>
              <a:gd name="adj2" fmla="val -111059"/>
              <a:gd name="adj3" fmla="val 16667"/>
            </a:avLst>
          </a:prstGeom>
          <a:solidFill>
            <a:schemeClr val="bg1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two or more columns to combine</a:t>
            </a:r>
            <a:endParaRPr lang="en-GB" sz="5400" b="1" dirty="0">
              <a:solidFill>
                <a:schemeClr val="bg1"/>
              </a:solidFill>
              <a:latin typeface="Source Sans Pro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xmlns="" id="{61365591-86CE-47B5-A432-8E349BF26AB7}"/>
              </a:ext>
            </a:extLst>
          </p:cNvPr>
          <p:cNvSpPr/>
          <p:nvPr/>
        </p:nvSpPr>
        <p:spPr>
          <a:xfrm>
            <a:off x="15344128" y="7299044"/>
            <a:ext cx="6364275" cy="3047216"/>
          </a:xfrm>
          <a:prstGeom prst="wedgeRoundRectCallout">
            <a:avLst>
              <a:gd name="adj1" fmla="val -92984"/>
              <a:gd name="adj2" fmla="val -108414"/>
              <a:gd name="adj3" fmla="val 16667"/>
            </a:avLst>
          </a:prstGeom>
          <a:solidFill>
            <a:schemeClr val="bg1">
              <a:lumMod val="6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5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separator to place between elements in new column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000" dirty="0"/>
              <a:t>(Defaults to an underscore)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Missing…"/>
          <p:cNvSpPr txBox="1">
            <a:spLocks noGrp="1"/>
          </p:cNvSpPr>
          <p:nvPr>
            <p:ph type="title"/>
          </p:nvPr>
        </p:nvSpPr>
        <p:spPr>
          <a:xfrm>
            <a:off x="831199" y="3398474"/>
            <a:ext cx="22721602" cy="6919052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Missing 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Values</a:t>
            </a:r>
          </a:p>
        </p:txBody>
      </p:sp>
      <p:pic>
        <p:nvPicPr>
          <p:cNvPr id="92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Screen Shot 2016-12-30 at 1.01.37 PM.png" descr="Screen Shot 2016-12-30 at 1.01.3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3226" y="4312013"/>
            <a:ext cx="12577548" cy="9469471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Can we clean up the missing values?"/>
          <p:cNvSpPr txBox="1"/>
          <p:nvPr/>
        </p:nvSpPr>
        <p:spPr>
          <a:xfrm>
            <a:off x="5904230" y="1882010"/>
            <a:ext cx="12575541" cy="1641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clean up the missing values?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Toy data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932" name="Rectangle"/>
          <p:cNvSpPr/>
          <p:nvPr/>
        </p:nvSpPr>
        <p:spPr>
          <a:xfrm>
            <a:off x="5114120" y="3950423"/>
            <a:ext cx="6312923" cy="75780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3" name="x &lt;- tribble(…"/>
          <p:cNvSpPr txBox="1"/>
          <p:nvPr/>
        </p:nvSpPr>
        <p:spPr>
          <a:xfrm>
            <a:off x="5589654" y="4197525"/>
            <a:ext cx="6552289" cy="708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&lt;- tribble(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~x1, ~x2,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"A",   1,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"B",  NA,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"C",  NA,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"D",   3,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"E",  NA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934" name="Table"/>
          <p:cNvGraphicFramePr/>
          <p:nvPr/>
        </p:nvGraphicFramePr>
        <p:xfrm>
          <a:off x="13926994" y="4449062"/>
          <a:ext cx="4318000" cy="670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176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0" b="1">
                          <a:solidFill>
                            <a:srgbClr val="FFFFFF"/>
                          </a:solidFill>
                          <a:sym typeface="Helvetica"/>
                        </a:rPr>
                        <a:t>x1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0" b="1">
                          <a:solidFill>
                            <a:srgbClr val="FFFFFF"/>
                          </a:solidFill>
                          <a:sym typeface="Helvetica"/>
                        </a:rPr>
                        <a:t>x2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935" name="x"/>
          <p:cNvSpPr txBox="1"/>
          <p:nvPr/>
        </p:nvSpPr>
        <p:spPr>
          <a:xfrm>
            <a:off x="15826827" y="3198827"/>
            <a:ext cx="518336" cy="122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38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fill()</a:t>
            </a:r>
          </a:p>
        </p:txBody>
      </p:sp>
      <p:sp>
        <p:nvSpPr>
          <p:cNvPr id="939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Fills in NA’s with preceding (or following) values.</a:t>
            </a:r>
          </a:p>
        </p:txBody>
      </p:sp>
      <p:sp>
        <p:nvSpPr>
          <p:cNvPr id="940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1" name="fill(x, x2, .direction = &quot;down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x2, .direction = "down"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xmlns="" id="{5E5CAD81-4E89-4B59-BC98-BCD258D1C661}"/>
              </a:ext>
            </a:extLst>
          </p:cNvPr>
          <p:cNvSpPr/>
          <p:nvPr/>
        </p:nvSpPr>
        <p:spPr>
          <a:xfrm>
            <a:off x="2186563" y="7203638"/>
            <a:ext cx="4659923" cy="1794107"/>
          </a:xfrm>
          <a:prstGeom prst="wedgeRoundRectCallout">
            <a:avLst>
              <a:gd name="adj1" fmla="val 20545"/>
              <a:gd name="adj2" fmla="val -134720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transform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xmlns="" id="{EDF8BB9D-0078-40AA-BFB3-F9361AAB6E03}"/>
              </a:ext>
            </a:extLst>
          </p:cNvPr>
          <p:cNvSpPr/>
          <p:nvPr/>
        </p:nvSpPr>
        <p:spPr>
          <a:xfrm>
            <a:off x="7128025" y="7203638"/>
            <a:ext cx="4448907" cy="1630658"/>
          </a:xfrm>
          <a:prstGeom prst="wedgeRoundRectCallout">
            <a:avLst>
              <a:gd name="adj1" fmla="val -53004"/>
              <a:gd name="adj2" fmla="val -143517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column(s) with  NA’s to replace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xmlns="" id="{ED278E1A-715C-420E-84B2-19023731D996}"/>
              </a:ext>
            </a:extLst>
          </p:cNvPr>
          <p:cNvSpPr/>
          <p:nvPr/>
        </p:nvSpPr>
        <p:spPr>
          <a:xfrm>
            <a:off x="11858471" y="7162770"/>
            <a:ext cx="8130119" cy="2611352"/>
          </a:xfrm>
          <a:prstGeom prst="wedgeRoundRectCallout">
            <a:avLst>
              <a:gd name="adj1" fmla="val -30124"/>
              <a:gd name="adj2" fmla="val -102686"/>
              <a:gd name="adj3" fmla="val 16667"/>
            </a:avLst>
          </a:prstGeom>
          <a:solidFill>
            <a:schemeClr val="bg1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"down" fills each NA with the preceding value, "up" with the following value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roup"/>
          <p:cNvGrpSpPr/>
          <p:nvPr/>
        </p:nvGrpSpPr>
        <p:grpSpPr>
          <a:xfrm>
            <a:off x="6803769" y="5477012"/>
            <a:ext cx="9655450" cy="7740949"/>
            <a:chOff x="206506" y="0"/>
            <a:chExt cx="9655449" cy="7740948"/>
          </a:xfrm>
        </p:grpSpPr>
        <p:graphicFrame>
          <p:nvGraphicFramePr>
            <p:cNvPr id="946" name="Table"/>
            <p:cNvGraphicFramePr/>
            <p:nvPr/>
          </p:nvGraphicFramePr>
          <p:xfrm>
            <a:off x="206506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47" name="Table"/>
            <p:cNvGraphicFramePr/>
            <p:nvPr/>
          </p:nvGraphicFramePr>
          <p:xfrm>
            <a:off x="6311411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948" name="x"/>
            <p:cNvSpPr txBox="1"/>
            <p:nvPr/>
          </p:nvSpPr>
          <p:spPr>
            <a:xfrm>
              <a:off x="1197372" y="0"/>
              <a:ext cx="1451094" cy="2229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49" name="Line"/>
            <p:cNvSpPr/>
            <p:nvPr/>
          </p:nvSpPr>
          <p:spPr>
            <a:xfrm flipV="1">
              <a:off x="4116451" y="3721711"/>
              <a:ext cx="1857779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95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fill()</a:t>
            </a:r>
          </a:p>
        </p:txBody>
      </p:sp>
      <p:sp>
        <p:nvSpPr>
          <p:cNvPr id="953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Fills in NA’s with preceding (or following) values.</a:t>
            </a:r>
          </a:p>
        </p:txBody>
      </p:sp>
      <p:sp>
        <p:nvSpPr>
          <p:cNvPr id="954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55" name="fill(x, x2, .direction = &quot;down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x2, .direction = "down"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56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roup"/>
          <p:cNvGrpSpPr/>
          <p:nvPr/>
        </p:nvGrpSpPr>
        <p:grpSpPr>
          <a:xfrm>
            <a:off x="6803769" y="5477012"/>
            <a:ext cx="9655450" cy="7740949"/>
            <a:chOff x="206506" y="0"/>
            <a:chExt cx="9655449" cy="7740948"/>
          </a:xfrm>
        </p:grpSpPr>
        <p:graphicFrame>
          <p:nvGraphicFramePr>
            <p:cNvPr id="958" name="Table"/>
            <p:cNvGraphicFramePr/>
            <p:nvPr/>
          </p:nvGraphicFramePr>
          <p:xfrm>
            <a:off x="206506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59" name="Table"/>
            <p:cNvGraphicFramePr/>
            <p:nvPr/>
          </p:nvGraphicFramePr>
          <p:xfrm>
            <a:off x="6311411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960" name="x"/>
            <p:cNvSpPr txBox="1"/>
            <p:nvPr/>
          </p:nvSpPr>
          <p:spPr>
            <a:xfrm>
              <a:off x="1197372" y="0"/>
              <a:ext cx="1451094" cy="2229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61" name="Line"/>
            <p:cNvSpPr/>
            <p:nvPr/>
          </p:nvSpPr>
          <p:spPr>
            <a:xfrm flipV="1">
              <a:off x="4116451" y="3721711"/>
              <a:ext cx="1857779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96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fill()</a:t>
            </a:r>
          </a:p>
        </p:txBody>
      </p:sp>
      <p:sp>
        <p:nvSpPr>
          <p:cNvPr id="965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Fills in NA’s with preceding (or following) values.</a:t>
            </a:r>
          </a:p>
        </p:txBody>
      </p:sp>
      <p:sp>
        <p:nvSpPr>
          <p:cNvPr id="96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7" name="fill(x, x2, .direction = &quot;up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x2, .direction = "up"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68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3977</Words>
  <Application>Microsoft Office PowerPoint</Application>
  <PresentationFormat>Custom</PresentationFormat>
  <Paragraphs>1837</Paragraphs>
  <Slides>115</Slides>
  <Notes>1</Notes>
  <HiddenSlides>12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16" baseType="lpstr">
      <vt:lpstr>White</vt:lpstr>
      <vt:lpstr>PowerPoint Presentation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tidyr</vt:lpstr>
      <vt:lpstr>PowerPoint Presentation</vt:lpstr>
      <vt:lpstr>PowerPoint Presentation</vt:lpstr>
      <vt:lpstr>PowerPoint Presentation</vt:lpstr>
      <vt:lpstr>Quiz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Quiz</vt:lpstr>
      <vt:lpstr>Quiz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who (Untidy Data)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PowerPoint Presentation</vt:lpstr>
      <vt:lpstr>Missing 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Reshaping Final Exam</vt:lpstr>
      <vt:lpstr>PowerPoint Presentation</vt:lpstr>
      <vt:lpstr>PowerPoint Presentation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Jindrich Lacko</cp:lastModifiedBy>
  <cp:revision>16</cp:revision>
  <dcterms:modified xsi:type="dcterms:W3CDTF">2019-09-26T08:24:02Z</dcterms:modified>
</cp:coreProperties>
</file>